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15"/>
  </p:notesMasterIdLst>
  <p:sldIdLst>
    <p:sldId id="257" r:id="rId2"/>
    <p:sldId id="398" r:id="rId3"/>
    <p:sldId id="259" r:id="rId4"/>
    <p:sldId id="260" r:id="rId5"/>
    <p:sldId id="322" r:id="rId6"/>
    <p:sldId id="324" r:id="rId7"/>
    <p:sldId id="325" r:id="rId8"/>
    <p:sldId id="326" r:id="rId9"/>
    <p:sldId id="323" r:id="rId10"/>
    <p:sldId id="327" r:id="rId11"/>
    <p:sldId id="261" r:id="rId12"/>
    <p:sldId id="328"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329" r:id="rId30"/>
    <p:sldId id="330" r:id="rId31"/>
    <p:sldId id="279" r:id="rId32"/>
    <p:sldId id="280" r:id="rId33"/>
    <p:sldId id="282" r:id="rId34"/>
    <p:sldId id="283" r:id="rId35"/>
    <p:sldId id="284" r:id="rId36"/>
    <p:sldId id="286" r:id="rId37"/>
    <p:sldId id="285" r:id="rId38"/>
    <p:sldId id="287" r:id="rId39"/>
    <p:sldId id="288" r:id="rId40"/>
    <p:sldId id="289" r:id="rId41"/>
    <p:sldId id="290" r:id="rId42"/>
    <p:sldId id="341" r:id="rId43"/>
    <p:sldId id="361" r:id="rId44"/>
    <p:sldId id="359" r:id="rId45"/>
    <p:sldId id="291" r:id="rId46"/>
    <p:sldId id="331" r:id="rId47"/>
    <p:sldId id="339" r:id="rId48"/>
    <p:sldId id="340" r:id="rId49"/>
    <p:sldId id="292" r:id="rId50"/>
    <p:sldId id="333" r:id="rId51"/>
    <p:sldId id="334" r:id="rId52"/>
    <p:sldId id="335" r:id="rId53"/>
    <p:sldId id="336" r:id="rId54"/>
    <p:sldId id="337" r:id="rId55"/>
    <p:sldId id="338" r:id="rId56"/>
    <p:sldId id="342" r:id="rId57"/>
    <p:sldId id="362" r:id="rId58"/>
    <p:sldId id="320" r:id="rId59"/>
    <p:sldId id="293" r:id="rId60"/>
    <p:sldId id="319" r:id="rId61"/>
    <p:sldId id="295" r:id="rId62"/>
    <p:sldId id="352" r:id="rId63"/>
    <p:sldId id="353" r:id="rId64"/>
    <p:sldId id="354" r:id="rId65"/>
    <p:sldId id="355" r:id="rId66"/>
    <p:sldId id="360" r:id="rId67"/>
    <p:sldId id="296" r:id="rId68"/>
    <p:sldId id="358" r:id="rId69"/>
    <p:sldId id="297" r:id="rId70"/>
    <p:sldId id="405" r:id="rId71"/>
    <p:sldId id="406" r:id="rId72"/>
    <p:sldId id="363" r:id="rId73"/>
    <p:sldId id="407" r:id="rId74"/>
    <p:sldId id="394" r:id="rId75"/>
    <p:sldId id="368" r:id="rId76"/>
    <p:sldId id="364" r:id="rId77"/>
    <p:sldId id="365" r:id="rId78"/>
    <p:sldId id="367" r:id="rId79"/>
    <p:sldId id="369" r:id="rId80"/>
    <p:sldId id="299" r:id="rId81"/>
    <p:sldId id="300" r:id="rId82"/>
    <p:sldId id="318" r:id="rId83"/>
    <p:sldId id="317" r:id="rId84"/>
    <p:sldId id="316" r:id="rId85"/>
    <p:sldId id="370" r:id="rId86"/>
    <p:sldId id="371" r:id="rId87"/>
    <p:sldId id="372" r:id="rId88"/>
    <p:sldId id="349" r:id="rId89"/>
    <p:sldId id="408" r:id="rId90"/>
    <p:sldId id="409" r:id="rId91"/>
    <p:sldId id="410" r:id="rId92"/>
    <p:sldId id="343" r:id="rId93"/>
    <p:sldId id="346" r:id="rId94"/>
    <p:sldId id="347" r:id="rId95"/>
    <p:sldId id="348" r:id="rId96"/>
    <p:sldId id="373" r:id="rId97"/>
    <p:sldId id="374" r:id="rId98"/>
    <p:sldId id="376" r:id="rId99"/>
    <p:sldId id="377" r:id="rId100"/>
    <p:sldId id="378" r:id="rId101"/>
    <p:sldId id="379" r:id="rId102"/>
    <p:sldId id="383" r:id="rId103"/>
    <p:sldId id="311" r:id="rId104"/>
    <p:sldId id="307" r:id="rId105"/>
    <p:sldId id="309" r:id="rId106"/>
    <p:sldId id="308" r:id="rId107"/>
    <p:sldId id="306" r:id="rId108"/>
    <p:sldId id="381" r:id="rId109"/>
    <p:sldId id="302" r:id="rId110"/>
    <p:sldId id="380" r:id="rId111"/>
    <p:sldId id="303" r:id="rId112"/>
    <p:sldId id="304" r:id="rId113"/>
    <p:sldId id="382"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snapToObjects="1" showGuides="1">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9</a:t>
            </a:fld>
            <a:endParaRPr lang="en-US"/>
          </a:p>
        </p:txBody>
      </p:sp>
    </p:spTree>
    <p:extLst>
      <p:ext uri="{BB962C8B-B14F-4D97-AF65-F5344CB8AC3E}">
        <p14:creationId xmlns:p14="http://schemas.microsoft.com/office/powerpoint/2010/main" val="171405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15</a:t>
            </a:fld>
            <a:endParaRPr lang="en-US"/>
          </a:p>
        </p:txBody>
      </p:sp>
    </p:spTree>
    <p:extLst>
      <p:ext uri="{BB962C8B-B14F-4D97-AF65-F5344CB8AC3E}">
        <p14:creationId xmlns:p14="http://schemas.microsoft.com/office/powerpoint/2010/main" val="3776056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7/15/20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image" Target="../media/image31.tiff"/><Relationship Id="rId4" Type="http://schemas.openxmlformats.org/officeDocument/2006/relationships/image" Target="../media/image30.tiff"/></Relationships>
</file>

<file path=ppt/slides/_rels/slide44.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37.png"/><Relationship Id="rId7"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tiff"/><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66.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520.png"/></Relationships>
</file>

<file path=ppt/slides/_rels/slide9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550.png"/></Relationships>
</file>

<file path=ppt/slides/_rels/slide92.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90.png"/><Relationship Id="rId7" Type="http://schemas.openxmlformats.org/officeDocument/2006/relationships/image" Target="../media/image610.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69.tiff"/><Relationship Id="rId5" Type="http://schemas.openxmlformats.org/officeDocument/2006/relationships/image" Target="../media/image67.tiff"/><Relationship Id="rId10" Type="http://schemas.openxmlformats.org/officeDocument/2006/relationships/image" Target="../media/image34.png"/><Relationship Id="rId4" Type="http://schemas.openxmlformats.org/officeDocument/2006/relationships/image" Target="../media/image66.tiff"/><Relationship Id="rId9" Type="http://schemas.openxmlformats.org/officeDocument/2006/relationships/image" Target="../media/image630.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 Decision Trees and Random Forests</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140900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7240" y="877824"/>
                <a:ext cx="10807043" cy="2111143"/>
              </a:xfrm>
            </p:spPr>
            <p:txBody>
              <a:bodyPr/>
              <a:lstStyle/>
              <a:p>
                <a:pPr>
                  <a:spcAft>
                    <a:spcPts val="600"/>
                  </a:spcAft>
                </a:pPr>
                <a:r>
                  <a:rPr lang="en-US" sz="2400" dirty="0"/>
                  <a:t>For </a:t>
                </a:r>
                <a14:m>
                  <m:oMath xmlns:m="http://schemas.openxmlformats.org/officeDocument/2006/math">
                    <m:r>
                      <a:rPr lang="en-US" sz="2400" b="0" i="1" smtClean="0">
                        <a:latin typeface="Cambria Math" charset="0"/>
                      </a:rPr>
                      <m:t>𝐵</m:t>
                    </m:r>
                  </m:oMath>
                </a14:m>
                <a:r>
                  <a:rPr lang="en-US" sz="2400" dirty="0"/>
                  <a:t> number of identically but not independently distributed variables with pairwise correlation </a:t>
                </a:r>
                <a14:m>
                  <m:oMath xmlns:m="http://schemas.openxmlformats.org/officeDocument/2006/math">
                    <m:r>
                      <a:rPr lang="el-GR" sz="2400" i="1" smtClean="0">
                        <a:latin typeface="Cambria Math" charset="0"/>
                        <a:ea typeface="Cambria Math" charset="0"/>
                        <a:cs typeface="Cambria Math" charset="0"/>
                      </a:rPr>
                      <m:t>𝜌</m:t>
                    </m:r>
                  </m:oMath>
                </a14:m>
                <a:r>
                  <a:rPr lang="en-US" sz="2400" dirty="0"/>
                  <a:t> and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their mean is </a:t>
                </a:r>
              </a:p>
              <a:p>
                <a:pPr>
                  <a:spcBef>
                    <a:spcPts val="624"/>
                  </a:spcBef>
                  <a:spcAft>
                    <a:spcPts val="1200"/>
                  </a:spcAft>
                </a:pPr>
                <a14:m>
                  <m:oMathPara xmlns:m="http://schemas.openxmlformats.org/officeDocument/2006/math">
                    <m:oMathParaPr>
                      <m:jc m:val="centerGroup"/>
                    </m:oMathParaPr>
                    <m:oMath xmlns:m="http://schemas.openxmlformats.org/officeDocument/2006/math">
                      <m:r>
                        <m:rPr>
                          <m:sty m:val="p"/>
                        </m:rPr>
                        <a:rPr lang="en-US" sz="2400">
                          <a:solidFill>
                            <a:schemeClr val="tx1">
                              <a:lumMod val="75000"/>
                              <a:lumOff val="25000"/>
                            </a:schemeClr>
                          </a:solidFill>
                          <a:latin typeface="Cambria Math" charset="0"/>
                        </a:rPr>
                        <m:t>var</m:t>
                      </m:r>
                      <m:d>
                        <m:dPr>
                          <m:ctrlPr>
                            <a:rPr lang="en-US" sz="2400" i="1">
                              <a:solidFill>
                                <a:schemeClr val="tx1">
                                  <a:lumMod val="75000"/>
                                  <a:lumOff val="25000"/>
                                </a:schemeClr>
                              </a:solidFill>
                              <a:latin typeface="Cambria Math" panose="02040503050406030204" pitchFamily="18" charset="0"/>
                            </a:rPr>
                          </m:ctrlPr>
                        </m:dPr>
                        <m:e>
                          <m:sSub>
                            <m:sSubPr>
                              <m:ctrlPr>
                                <a:rPr lang="en-US" sz="2400" i="1" dirty="0">
                                  <a:solidFill>
                                    <a:schemeClr val="tx1">
                                      <a:lumMod val="75000"/>
                                      <a:lumOff val="25000"/>
                                    </a:schemeClr>
                                  </a:solidFill>
                                  <a:latin typeface="Cambria Math" panose="02040503050406030204" pitchFamily="18" charset="0"/>
                                </a:rPr>
                              </m:ctrlPr>
                            </m:sSub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𝜇</m:t>
                                  </m:r>
                                </m:e>
                              </m:acc>
                            </m:e>
                            <m:sub>
                              <m:r>
                                <a:rPr lang="en-US" sz="2400" i="1" dirty="0">
                                  <a:solidFill>
                                    <a:schemeClr val="tx1">
                                      <a:lumMod val="75000"/>
                                      <a:lumOff val="25000"/>
                                    </a:schemeClr>
                                  </a:solidFill>
                                  <a:latin typeface="Cambria Math" charset="0"/>
                                </a:rPr>
                                <m:t>𝑥</m:t>
                              </m:r>
                            </m:sub>
                          </m:sSub>
                        </m:e>
                      </m:d>
                      <m:r>
                        <a:rPr lang="en-US" sz="2400" i="1" dirty="0">
                          <a:solidFill>
                            <a:schemeClr val="tx1">
                              <a:lumMod val="75000"/>
                              <a:lumOff val="25000"/>
                            </a:schemeClr>
                          </a:solidFill>
                          <a:latin typeface="Cambria Math"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𝜎</m:t>
                          </m:r>
                        </m:e>
                        <m:sup>
                          <m:r>
                            <a:rPr lang="en-US" sz="2400" i="1">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𝜌</m:t>
                          </m:r>
                        </m:e>
                        <m:sup>
                          <m:r>
                            <a:rPr lang="en-US" sz="2400" b="0" i="1" smtClean="0">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𝐵</m:t>
                      </m:r>
                    </m:oMath>
                  </m:oMathPara>
                </a14:m>
                <a:endParaRPr lang="en-US" sz="2400"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7240" y="877824"/>
                <a:ext cx="10807043" cy="2111143"/>
              </a:xfrm>
              <a:blipFill rotWithShape="0">
                <a:blip r:embed="rId2"/>
                <a:stretch>
                  <a:fillRect l="-903" t="-23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100</a:t>
            </a:fld>
            <a:endParaRPr lang="en-US"/>
          </a:p>
        </p:txBody>
      </p:sp>
      <p:sp>
        <p:nvSpPr>
          <p:cNvPr id="7" name="Rectangle 6"/>
          <p:cNvSpPr/>
          <p:nvPr/>
        </p:nvSpPr>
        <p:spPr>
          <a:xfrm>
            <a:off x="4649390" y="2233329"/>
            <a:ext cx="184731" cy="461665"/>
          </a:xfrm>
          <a:prstGeom prst="rect">
            <a:avLst/>
          </a:prstGeom>
        </p:spPr>
        <p:txBody>
          <a:bodyPr wrap="none">
            <a:spAutoFit/>
          </a:bodyPr>
          <a:lstStyle/>
          <a:p>
            <a:endParaRPr lang="en-US" sz="2400" dirty="0">
              <a:solidFill>
                <a:schemeClr val="tx1">
                  <a:lumMod val="75000"/>
                  <a:lumOff val="25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5" y="2536078"/>
            <a:ext cx="11214201" cy="4005072"/>
          </a:xfrm>
          <a:prstGeom prst="rect">
            <a:avLst/>
          </a:prstGeom>
        </p:spPr>
      </p:pic>
    </p:spTree>
    <p:extLst>
      <p:ext uri="{BB962C8B-B14F-4D97-AF65-F5344CB8AC3E}">
        <p14:creationId xmlns:p14="http://schemas.microsoft.com/office/powerpoint/2010/main" val="26597639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solidFill>
                <a:schemeClr val="tx1">
                  <a:lumMod val="75000"/>
                  <a:lumOff val="25000"/>
                </a:schemeClr>
              </a:solidFill>
            </a:endParaRPr>
          </a:p>
          <a:p>
            <a:pPr marL="457200" indent="-457200">
              <a:buFont typeface="Arial" charset="0"/>
              <a:buChar char="•"/>
            </a:pPr>
            <a:r>
              <a:rPr lang="en-US" dirty="0">
                <a:solidFill>
                  <a:schemeClr val="tx1">
                    <a:lumMod val="75000"/>
                    <a:lumOff val="25000"/>
                  </a:schemeClr>
                </a:solidFill>
              </a:rPr>
              <a:t>Still some overfitting if the trees are too large </a:t>
            </a:r>
          </a:p>
          <a:p>
            <a:pPr marL="457200" indent="-457200">
              <a:buFont typeface="Arial" charset="0"/>
              <a:buChar char="•"/>
            </a:pPr>
            <a:r>
              <a:rPr lang="en-US" dirty="0">
                <a:solidFill>
                  <a:schemeClr val="tx1">
                    <a:lumMod val="75000"/>
                    <a:lumOff val="25000"/>
                  </a:schemeClr>
                </a:solidFill>
              </a:rPr>
              <a:t>If trees are too shallow it can still </a:t>
            </a:r>
            <a:r>
              <a:rPr lang="en-US" dirty="0" err="1">
                <a:solidFill>
                  <a:schemeClr val="tx1">
                    <a:lumMod val="75000"/>
                    <a:lumOff val="25000"/>
                  </a:schemeClr>
                </a:solidFill>
              </a:rPr>
              <a:t>underfits</a:t>
            </a:r>
            <a:r>
              <a:rPr lang="en-US" dirty="0">
                <a:solidFill>
                  <a:schemeClr val="tx1">
                    <a:lumMod val="75000"/>
                    <a:lumOff val="25000"/>
                  </a:schemeClr>
                </a:solidFill>
              </a:rPr>
              <a:t>. </a:t>
            </a:r>
          </a:p>
          <a:p>
            <a:pPr marL="457200" indent="-457200">
              <a:buFont typeface="Arial" charset="0"/>
              <a:buChar char="•"/>
            </a:pPr>
            <a:r>
              <a:rPr lang="en-US" dirty="0">
                <a:solidFill>
                  <a:schemeClr val="tx1">
                    <a:lumMod val="75000"/>
                    <a:lumOff val="25000"/>
                  </a:schemeClr>
                </a:solidFill>
              </a:rPr>
              <a:t>interpretability</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101</a:t>
            </a:fld>
            <a:endParaRPr lang="en-US"/>
          </a:p>
        </p:txBody>
      </p:sp>
    </p:spTree>
    <p:extLst>
      <p:ext uri="{BB962C8B-B14F-4D97-AF65-F5344CB8AC3E}">
        <p14:creationId xmlns:p14="http://schemas.microsoft.com/office/powerpoint/2010/main" val="451173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102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181100"/>
            <a:ext cx="8077200" cy="4495800"/>
          </a:xfrm>
          <a:prstGeom prst="rect">
            <a:avLst/>
          </a:prstGeom>
        </p:spPr>
      </p:pic>
      <p:sp>
        <p:nvSpPr>
          <p:cNvPr id="6" name="TextBox 5"/>
          <p:cNvSpPr txBox="1"/>
          <p:nvPr/>
        </p:nvSpPr>
        <p:spPr>
          <a:xfrm>
            <a:off x="7557278" y="6086475"/>
            <a:ext cx="4072747" cy="343364"/>
          </a:xfrm>
          <a:prstGeom prst="rect">
            <a:avLst/>
          </a:prstGeom>
          <a:noFill/>
        </p:spPr>
        <p:txBody>
          <a:bodyPr wrap="square" rtlCol="0">
            <a:spAutoFit/>
          </a:bodyPr>
          <a:lstStyle/>
          <a:p>
            <a:pPr algn="r" fontAlgn="base">
              <a:lnSpc>
                <a:spcPct val="80000"/>
              </a:lnSpc>
              <a:spcBef>
                <a:spcPct val="0"/>
              </a:spcBef>
              <a:spcAft>
                <a:spcPct val="0"/>
              </a:spcAft>
            </a:pPr>
            <a:r>
              <a:rPr lang="en-US" sz="2000" b="1" dirty="0" err="1">
                <a:solidFill>
                  <a:schemeClr val="tx1">
                    <a:lumMod val="75000"/>
                    <a:lumOff val="25000"/>
                  </a:schemeClr>
                </a:solidFill>
                <a:latin typeface="Karla" charset="0"/>
                <a:ea typeface="Karla" charset="0"/>
                <a:cs typeface="Karla" charset="0"/>
              </a:rPr>
              <a:t>Zeenat</a:t>
            </a:r>
            <a:r>
              <a:rPr lang="en-US" sz="2000" b="1" dirty="0">
                <a:solidFill>
                  <a:schemeClr val="tx1">
                    <a:lumMod val="75000"/>
                    <a:lumOff val="25000"/>
                  </a:schemeClr>
                </a:solidFill>
                <a:latin typeface="Karla" charset="0"/>
                <a:ea typeface="Karla" charset="0"/>
                <a:cs typeface="Karla" charset="0"/>
              </a:rPr>
              <a:t> </a:t>
            </a:r>
            <a:r>
              <a:rPr lang="en-US" sz="2000" b="1" dirty="0" err="1">
                <a:solidFill>
                  <a:schemeClr val="tx1">
                    <a:lumMod val="75000"/>
                    <a:lumOff val="25000"/>
                  </a:schemeClr>
                </a:solidFill>
                <a:latin typeface="Karla" charset="0"/>
                <a:ea typeface="Karla" charset="0"/>
                <a:cs typeface="Karla" charset="0"/>
              </a:rPr>
              <a:t>Potia</a:t>
            </a:r>
            <a:endParaRPr lang="en-US" sz="2000" b="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19039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103</a:t>
            </a:fld>
            <a:endParaRPr lang="en-US"/>
          </a:p>
        </p:txBody>
      </p:sp>
    </p:spTree>
    <p:extLst>
      <p:ext uri="{BB962C8B-B14F-4D97-AF65-F5344CB8AC3E}">
        <p14:creationId xmlns:p14="http://schemas.microsoft.com/office/powerpoint/2010/main" val="3664502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b="1" i="1" dirty="0"/>
                  <a:t>Random Forest </a:t>
                </a:r>
                <a:r>
                  <a:rPr lang="en-US" sz="2400" dirty="0"/>
                  <a:t>is a modified form of bagging that creates ensembles of independent decision trees. </a:t>
                </a:r>
              </a:p>
              <a:p>
                <a:pPr>
                  <a:spcAft>
                    <a:spcPts val="1800"/>
                  </a:spcAft>
                </a:pPr>
                <a:r>
                  <a:rPr lang="en-US" sz="2400" dirty="0"/>
                  <a:t>To de-correlate the trees, we: </a:t>
                </a:r>
              </a:p>
              <a:p>
                <a:pPr marL="1200120" lvl="1" indent="-457200">
                  <a:spcAft>
                    <a:spcPts val="1800"/>
                  </a:spcAft>
                  <a:buFont typeface="+mj-lt"/>
                  <a:buAutoNum type="arabicPeriod"/>
                </a:pPr>
                <a:r>
                  <a:rPr lang="en-US" sz="2200" dirty="0"/>
                  <a:t>train each tree on a separate bootstrap sample of the full training set (same as in bagging) </a:t>
                </a:r>
              </a:p>
              <a:p>
                <a:pPr marL="1200120" lvl="1" indent="-457200">
                  <a:spcAft>
                    <a:spcPts val="1800"/>
                  </a:spcAft>
                  <a:buFont typeface="+mj-lt"/>
                  <a:buAutoNum type="arabicPeriod"/>
                </a:pPr>
                <a:r>
                  <a:rPr lang="en-US" sz="2200" dirty="0"/>
                  <a:t>for each tree, at each split, we </a:t>
                </a:r>
                <a:r>
                  <a:rPr lang="en-US" sz="2200" b="1" i="1" dirty="0"/>
                  <a:t>randomly </a:t>
                </a:r>
                <a:r>
                  <a:rPr lang="en-US" sz="2200" dirty="0"/>
                  <a:t>select a set of </a:t>
                </a:r>
                <a14:m>
                  <m:oMath xmlns:m="http://schemas.openxmlformats.org/officeDocument/2006/math">
                    <m:r>
                      <a:rPr lang="en-US" sz="2200" b="0" i="1" smtClean="0">
                        <a:latin typeface="Cambria Math" charset="0"/>
                      </a:rPr>
                      <m:t>𝐽</m:t>
                    </m:r>
                    <m:r>
                      <a:rPr lang="en-US" sz="2200" b="0" i="1" smtClean="0">
                        <a:latin typeface="Cambria Math" charset="0"/>
                      </a:rPr>
                      <m:t>′</m:t>
                    </m:r>
                  </m:oMath>
                </a14:m>
                <a:r>
                  <a:rPr lang="en-US" sz="2200" dirty="0"/>
                  <a:t> predictors from the full set of predictors. </a:t>
                </a:r>
              </a:p>
              <a:p>
                <a:pPr>
                  <a:spcAft>
                    <a:spcPts val="1800"/>
                  </a:spcAft>
                </a:pPr>
                <a:r>
                  <a:rPr lang="en-US" sz="2400" dirty="0"/>
                  <a:t>From amongst the </a:t>
                </a:r>
                <a14:m>
                  <m:oMath xmlns:m="http://schemas.openxmlformats.org/officeDocument/2006/math">
                    <m:r>
                      <a:rPr lang="en-US" sz="2400" i="1">
                        <a:latin typeface="Cambria Math" charset="0"/>
                      </a:rPr>
                      <m:t>𝐽</m:t>
                    </m:r>
                    <m:r>
                      <a:rPr lang="en-US" sz="2400" i="1">
                        <a:latin typeface="Cambria Math" charset="0"/>
                      </a:rPr>
                      <m:t>′</m:t>
                    </m:r>
                  </m:oMath>
                </a14:m>
                <a:r>
                  <a:rPr lang="en-US" sz="2400" dirty="0"/>
                  <a:t>  predictors, we select the optimal predictor and the optimal corresponding threshold for the split. </a:t>
                </a:r>
              </a:p>
              <a:p>
                <a:pPr>
                  <a:spcAft>
                    <a:spcPts val="1800"/>
                  </a:spcAft>
                </a:pP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17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104</a:t>
            </a:fld>
            <a:endParaRPr lang="en-US"/>
          </a:p>
        </p:txBody>
      </p:sp>
    </p:spTree>
    <p:extLst>
      <p:ext uri="{BB962C8B-B14F-4D97-AF65-F5344CB8AC3E}">
        <p14:creationId xmlns:p14="http://schemas.microsoft.com/office/powerpoint/2010/main" val="34731197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105</a:t>
            </a:fld>
            <a:endParaRPr lang="en-US"/>
          </a:p>
        </p:txBody>
      </p:sp>
    </p:spTree>
    <p:extLst>
      <p:ext uri="{BB962C8B-B14F-4D97-AF65-F5344CB8AC3E}">
        <p14:creationId xmlns:p14="http://schemas.microsoft.com/office/powerpoint/2010/main" val="18593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106</a:t>
            </a:fld>
            <a:endParaRPr lang="en-US"/>
          </a:p>
        </p:txBody>
      </p:sp>
    </p:spTree>
    <p:extLst>
      <p:ext uri="{BB962C8B-B14F-4D97-AF65-F5344CB8AC3E}">
        <p14:creationId xmlns:p14="http://schemas.microsoft.com/office/powerpoint/2010/main" val="374065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107</a:t>
            </a:fld>
            <a:endParaRPr lang="en-US"/>
          </a:p>
        </p:txBody>
      </p:sp>
    </p:spTree>
    <p:extLst>
      <p:ext uri="{BB962C8B-B14F-4D97-AF65-F5344CB8AC3E}">
        <p14:creationId xmlns:p14="http://schemas.microsoft.com/office/powerpoint/2010/main" val="1854048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a:latin typeface="Karla" charset="0"/>
                    <a:ea typeface="Karla" charset="0"/>
                    <a:cs typeface="Karla" charset="0"/>
                  </a:rPr>
                  <a:t>Alternative:</a:t>
                </a:r>
              </a:p>
              <a:p>
                <a:pPr marL="342900" indent="-342900">
                  <a:spcAft>
                    <a:spcPts val="1200"/>
                  </a:spcAft>
                  <a:buFont typeface="Arial" charset="0"/>
                  <a:buChar char="•"/>
                </a:pPr>
                <a:r>
                  <a:rPr lang="en-US" sz="2400" dirty="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108</a:t>
            </a:fld>
            <a:endParaRPr lang="en-US"/>
          </a:p>
        </p:txBody>
      </p:sp>
    </p:spTree>
    <p:extLst>
      <p:ext uri="{BB962C8B-B14F-4D97-AF65-F5344CB8AC3E}">
        <p14:creationId xmlns:p14="http://schemas.microsoft.com/office/powerpoint/2010/main" val="12479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109</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3355086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774173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33143726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a:xfrm>
            <a:off x="833415" y="1177758"/>
            <a:ext cx="10327008" cy="3159780"/>
          </a:xfrm>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endParaRPr lang="en-US" sz="2400" dirty="0"/>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111</a:t>
            </a:fld>
            <a:endParaRPr lang="en-US"/>
          </a:p>
        </p:txBody>
      </p:sp>
    </p:spTree>
    <p:extLst>
      <p:ext uri="{BB962C8B-B14F-4D97-AF65-F5344CB8AC3E}">
        <p14:creationId xmlns:p14="http://schemas.microsoft.com/office/powerpoint/2010/main" val="39420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112</a:t>
            </a:fld>
            <a:endParaRPr lang="en-US"/>
          </a:p>
        </p:txBody>
      </p:sp>
    </p:spTree>
    <p:extLst>
      <p:ext uri="{BB962C8B-B14F-4D97-AF65-F5344CB8AC3E}">
        <p14:creationId xmlns:p14="http://schemas.microsoft.com/office/powerpoint/2010/main" val="206548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a:t>Probabilities: </a:t>
            </a:r>
          </a:p>
          <a:p>
            <a:pPr lvl="1">
              <a:spcAft>
                <a:spcPts val="1200"/>
              </a:spcAft>
              <a:buFont typeface="Arial" charset="0"/>
              <a:buChar char="•"/>
            </a:pPr>
            <a:r>
              <a:rPr lang="en-US" sz="3200" dirty="0"/>
              <a:t>Random Forrest Classifier (and bagging, and not fully complex trees) can return probabilities. </a:t>
            </a:r>
          </a:p>
          <a:p>
            <a:pPr lvl="1">
              <a:spcAft>
                <a:spcPts val="1200"/>
              </a:spcAft>
              <a:buFont typeface="Arial" charset="0"/>
              <a:buChar char="•"/>
            </a:pPr>
            <a:r>
              <a:rPr lang="en-US" sz="3200" b="1" dirty="0"/>
              <a:t>Question</a:t>
            </a:r>
            <a:r>
              <a:rPr lang="en-US" sz="3200" dirty="0"/>
              <a:t>: How?</a:t>
            </a:r>
          </a:p>
          <a:p>
            <a:pPr lvl="1">
              <a:spcAft>
                <a:spcPts val="1200"/>
              </a:spcAft>
              <a:buFont typeface="Arial" charset="0"/>
              <a:buChar char="•"/>
            </a:pPr>
            <a:endParaRPr lang="en-US" sz="3200" dirty="0"/>
          </a:p>
          <a:p>
            <a:pPr indent="-285738">
              <a:spcAft>
                <a:spcPts val="1200"/>
              </a:spcAft>
            </a:pPr>
            <a:endParaRPr lang="en-US" sz="4400" dirty="0"/>
          </a:p>
          <a:p>
            <a:pPr>
              <a:spcAft>
                <a:spcPts val="1200"/>
              </a:spcAft>
            </a:pPr>
            <a:r>
              <a:rPr lang="en-US" sz="3600" dirty="0"/>
              <a:t>	</a:t>
            </a:r>
          </a:p>
          <a:p>
            <a:pPr>
              <a:spcAft>
                <a:spcPts val="1200"/>
              </a:spcAft>
            </a:pPr>
            <a:r>
              <a:rPr lang="en-US" sz="36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113</a:t>
            </a:fld>
            <a:endParaRPr lang="en-US"/>
          </a:p>
        </p:txBody>
      </p:sp>
    </p:spTree>
    <p:extLst>
      <p:ext uri="{BB962C8B-B14F-4D97-AF65-F5344CB8AC3E}">
        <p14:creationId xmlns:p14="http://schemas.microsoft.com/office/powerpoint/2010/main" val="91275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 (cont.)</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Or in the [inferential] data analysis world:</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1615440"/>
            <a:ext cx="8718267" cy="4785360"/>
          </a:xfrm>
          <a:prstGeom prst="rect">
            <a:avLst/>
          </a:prstGeom>
        </p:spPr>
      </p:pic>
    </p:spTree>
    <p:extLst>
      <p:ext uri="{BB962C8B-B14F-4D97-AF65-F5344CB8AC3E}">
        <p14:creationId xmlns:p14="http://schemas.microsoft.com/office/powerpoint/2010/main" val="3902324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22645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46944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a:t>
            </a:r>
          </a:p>
          <a:p>
            <a:pPr marL="1085820" lvl="1" indent="-342900">
              <a:spcAft>
                <a:spcPts val="1800"/>
              </a:spcAft>
              <a:buFont typeface="Arial" charset="0"/>
              <a:buChar char="•"/>
            </a:pPr>
            <a:r>
              <a:rPr lang="en-US" dirty="0"/>
              <a:t>branching in the next level is determined by attribute value (yes/no).</a:t>
            </a:r>
          </a:p>
          <a:p>
            <a:pPr marL="1085820" lvl="1" indent="-342900">
              <a:spcAft>
                <a:spcPts val="1800"/>
              </a:spcAft>
              <a:buFont typeface="Arial" charset="0"/>
              <a:buChar char="•"/>
            </a:pPr>
            <a:r>
              <a:rPr lang="en-US" dirty="0"/>
              <a:t>terminal leaf nodes represent class assignments.</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7209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1663851"/>
            <a:ext cx="5089954" cy="3273909"/>
          </a:xfrm>
          <a:prstGeom prst="rect">
            <a:avLst/>
          </a:prstGeom>
        </p:spPr>
      </p:pic>
    </p:spTree>
    <p:extLst>
      <p:ext uri="{BB962C8B-B14F-4D97-AF65-F5344CB8AC3E}">
        <p14:creationId xmlns:p14="http://schemas.microsoft.com/office/powerpoint/2010/main" val="2801742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b="1" dirty="0"/>
              <a:t>axis aligned lines or (hyper) planes</a:t>
            </a:r>
            <a:r>
              <a:rPr lang="en-US" sz="2400" dirty="0"/>
              <a:t>.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775991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932495" y="980150"/>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95627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932496" y="1581160"/>
            <a:ext cx="10327008" cy="2111143"/>
          </a:xfrm>
        </p:spPr>
        <p:txBody>
          <a:bodyPr/>
          <a:lstStyle/>
          <a:p>
            <a:pPr>
              <a:spcAft>
                <a:spcPts val="1800"/>
              </a:spcAft>
            </a:pPr>
            <a:r>
              <a:rPr lang="en-US" dirty="0"/>
              <a:t>Given a training set, </a:t>
            </a:r>
            <a:r>
              <a:rPr lang="en-US" i="1" dirty="0"/>
              <a:t>learning</a:t>
            </a:r>
            <a:r>
              <a:rPr lang="en-US" dirty="0"/>
              <a:t> a decision tree model for binary classification means:</a:t>
            </a:r>
          </a:p>
          <a:p>
            <a:pPr marL="342900" indent="-342900">
              <a:spcAft>
                <a:spcPts val="1800"/>
              </a:spcAft>
              <a:buFont typeface="Arial" charset="0"/>
              <a:buChar char="•"/>
            </a:pPr>
            <a:r>
              <a:rPr lang="en-US" dirty="0"/>
              <a:t>producing an </a:t>
            </a:r>
            <a:r>
              <a:rPr lang="en-US" b="1" i="1" dirty="0"/>
              <a:t>optimal</a:t>
            </a:r>
            <a:r>
              <a:rPr lang="en-US" dirty="0"/>
              <a:t> partition of the feature space with axis-aligned linear boundaries (very interpretable!), </a:t>
            </a:r>
          </a:p>
          <a:p>
            <a:pPr marL="342900" indent="-342900">
              <a:spcAft>
                <a:spcPts val="1800"/>
              </a:spcAft>
              <a:buFont typeface="Arial" charset="0"/>
              <a:buChar char="•"/>
            </a:pPr>
            <a:r>
              <a:rPr lang="en-US" dirty="0"/>
              <a:t>each region is predicted to have a class label based on the </a:t>
            </a:r>
            <a:r>
              <a:rPr lang="en-US" b="1" dirty="0"/>
              <a:t>largest class </a:t>
            </a:r>
            <a:r>
              <a:rPr lang="en-US" dirty="0"/>
              <a:t>of the training points in that region (Bayes’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391907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52025"/>
            <a:ext cx="9552308" cy="4917486"/>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HW2 </a:t>
            </a:r>
            <a:r>
              <a:rPr lang="en-US" sz="2800" dirty="0">
                <a:latin typeface="Calibri" panose="020F0502020204030204" pitchFamily="34" charset="0"/>
                <a:cs typeface="Calibri" panose="020F0502020204030204" pitchFamily="34" charset="0"/>
              </a:rPr>
              <a:t>grades will be released tonight.</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HW3 </a:t>
            </a:r>
            <a:r>
              <a:rPr lang="en-US" sz="2800" dirty="0">
                <a:latin typeface="Calibri" panose="020F0502020204030204" pitchFamily="34" charset="0"/>
                <a:cs typeface="Calibri" panose="020F0502020204030204" pitchFamily="34" charset="0"/>
              </a:rPr>
              <a:t>is due tonight at 11:59pm</a:t>
            </a:r>
          </a:p>
          <a:p>
            <a:pPr marL="857212" lvl="1" indent="-457189">
              <a:spcAft>
                <a:spcPts val="500"/>
              </a:spcAft>
              <a:buFont typeface="Arial" charset="0"/>
              <a:buChar char="•"/>
            </a:pPr>
            <a:r>
              <a:rPr lang="en-US" dirty="0">
                <a:latin typeface="Calibri" panose="020F0502020204030204" pitchFamily="34" charset="0"/>
                <a:cs typeface="Calibri" panose="020F0502020204030204" pitchFamily="34" charset="0"/>
              </a:rPr>
              <a:t>Please see the </a:t>
            </a:r>
            <a:r>
              <a:rPr lang="en-US" b="1" dirty="0">
                <a:solidFill>
                  <a:schemeClr val="accent1">
                    <a:lumMod val="75000"/>
                  </a:schemeClr>
                </a:solidFill>
                <a:latin typeface="Calibri" panose="020F0502020204030204" pitchFamily="34" charset="0"/>
                <a:cs typeface="Calibri" panose="020F0502020204030204" pitchFamily="34" charset="0"/>
              </a:rPr>
              <a:t>Ed Announcement </a:t>
            </a:r>
            <a:r>
              <a:rPr lang="en-US" dirty="0">
                <a:latin typeface="Calibri" panose="020F0502020204030204" pitchFamily="34" charset="0"/>
                <a:cs typeface="Calibri" panose="020F0502020204030204" pitchFamily="34" charset="0"/>
              </a:rPr>
              <a:t>regarding errata and clarifications.</a:t>
            </a:r>
            <a:endParaRPr lang="en-US" dirty="0">
              <a:solidFill>
                <a:schemeClr val="tx1">
                  <a:lumMod val="75000"/>
                  <a:lumOff val="25000"/>
                </a:schemeClr>
              </a:solidFill>
              <a:latin typeface="Calibri" panose="020F0502020204030204" pitchFamily="34" charset="0"/>
              <a:cs typeface="Calibri" panose="020F0502020204030204" pitchFamily="34" charset="0"/>
            </a:endParaRPr>
          </a:p>
          <a:p>
            <a:pPr marL="857212" lvl="1" indent="-457189">
              <a:spcAft>
                <a:spcPts val="500"/>
              </a:spcAft>
              <a:buFont typeface="Arial" charset="0"/>
              <a:buChar char="•"/>
            </a:pPr>
            <a:r>
              <a:rPr lang="en-US" b="1" dirty="0">
                <a:solidFill>
                  <a:schemeClr val="accent1">
                    <a:lumMod val="75000"/>
                  </a:schemeClr>
                </a:solidFill>
                <a:latin typeface="Calibri" panose="020F0502020204030204" pitchFamily="34" charset="0"/>
                <a:cs typeface="Calibri" panose="020F0502020204030204" pitchFamily="34" charset="0"/>
              </a:rPr>
              <a:t>HW Submission </a:t>
            </a:r>
            <a:r>
              <a:rPr lang="en-US" dirty="0">
                <a:latin typeface="Calibri" panose="020F0502020204030204" pitchFamily="34" charset="0"/>
                <a:cs typeface="Calibri" panose="020F0502020204030204" pitchFamily="34" charset="0"/>
              </a:rPr>
              <a:t> (in general): please (1) don't submit zip files (2) rerun you notebook (3) and make sure your answers are prominent (i.e., not hidden in a comment)</a:t>
            </a:r>
          </a:p>
          <a:p>
            <a:pPr marL="457189" indent="-457189">
              <a:spcAft>
                <a:spcPts val="500"/>
              </a:spcAft>
              <a:buFont typeface="Arial" charset="0"/>
              <a:buChar char="•"/>
            </a:pPr>
            <a:r>
              <a:rPr lang="en-US" sz="2800" b="1" dirty="0">
                <a:solidFill>
                  <a:schemeClr val="accent1">
                    <a:lumMod val="75000"/>
                  </a:schemeClr>
                </a:solidFill>
                <a:latin typeface="Calibri" panose="020F0502020204030204" pitchFamily="34" charset="0"/>
                <a:cs typeface="Calibri" panose="020F0502020204030204" pitchFamily="34" charset="0"/>
              </a:rPr>
              <a:t>HW4 </a:t>
            </a:r>
            <a:r>
              <a:rPr lang="en-US" sz="2800" dirty="0">
                <a:latin typeface="Calibri" panose="020F0502020204030204" pitchFamily="34" charset="0"/>
                <a:cs typeface="Calibri" panose="020F0502020204030204" pitchFamily="34" charset="0"/>
              </a:rPr>
              <a:t>is posted.  Back to a Tues </a:t>
            </a:r>
            <a:r>
              <a:rPr lang="en-US" sz="2800">
                <a:latin typeface="Calibri" panose="020F0502020204030204" pitchFamily="34" charset="0"/>
                <a:cs typeface="Calibri" panose="020F0502020204030204" pitchFamily="34" charset="0"/>
              </a:rPr>
              <a:t>due date (7/21).</a:t>
            </a:r>
            <a:endParaRPr lang="en-US" sz="2800"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5505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sz="2600"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sz="2600" dirty="0"/>
              <a:t>Start with an empty decision tree (undivided feature space) </a:t>
            </a:r>
          </a:p>
          <a:p>
            <a:pPr marL="457200" indent="-457200">
              <a:spcAft>
                <a:spcPts val="1800"/>
              </a:spcAft>
              <a:buSzPct val="87000"/>
              <a:buFont typeface="+mj-lt"/>
              <a:buAutoNum type="arabicPeriod"/>
            </a:pPr>
            <a:r>
              <a:rPr lang="en-US" sz="2600" dirty="0"/>
              <a:t>Choose the ‘optimal’ predictor on which to split and choose the ‘optimal’ threshold value for splitting. </a:t>
            </a:r>
          </a:p>
          <a:p>
            <a:pPr marL="457200" indent="-457200">
              <a:spcAft>
                <a:spcPts val="1800"/>
              </a:spcAft>
              <a:buSzPct val="87000"/>
              <a:buFont typeface="+mj-lt"/>
              <a:buAutoNum type="arabicPeriod"/>
            </a:pPr>
            <a:r>
              <a:rPr lang="en-US" sz="2600" dirty="0"/>
              <a:t>Recurse on each new node until </a:t>
            </a:r>
            <a:r>
              <a:rPr lang="en-US" sz="2600" b="1" i="1" dirty="0"/>
              <a:t>stopping condition </a:t>
            </a:r>
            <a:r>
              <a:rPr lang="en-US" sz="2600" dirty="0"/>
              <a:t>is met </a:t>
            </a:r>
          </a:p>
          <a:p>
            <a:pPr>
              <a:spcAft>
                <a:spcPts val="1800"/>
              </a:spcAft>
            </a:pPr>
            <a:r>
              <a:rPr lang="en-US" sz="2600" dirty="0"/>
              <a:t>Now, we need only define our splitting criterion and stopping condition. </a:t>
            </a:r>
          </a:p>
          <a:p>
            <a:pPr marL="457200" indent="-457200">
              <a:spcAft>
                <a:spcPts val="1800"/>
              </a:spcAft>
              <a:buFont typeface="+mj-lt"/>
              <a:buAutoNum type="arabicPeriod"/>
            </a:pPr>
            <a:endParaRPr lang="en-US" sz="2600" dirty="0"/>
          </a:p>
          <a:p>
            <a:pPr marL="457200" indent="-457200">
              <a:spcAft>
                <a:spcPts val="1800"/>
              </a:spcAft>
              <a:buFont typeface="+mj-lt"/>
              <a:buAutoNum type="arabicPeriod"/>
            </a:pPr>
            <a:endParaRPr lang="en-US" sz="26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35532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a:xfrm>
            <a:off x="932496" y="983807"/>
            <a:ext cx="10327008" cy="2111143"/>
          </a:xfrm>
        </p:spPr>
        <p:txBody>
          <a:bodyPr/>
          <a:lstStyle/>
          <a:p>
            <a:pPr>
              <a:spcAft>
                <a:spcPts val="2400"/>
              </a:spcAft>
            </a:pPr>
            <a:r>
              <a:rPr lang="en-US" sz="2600" dirty="0"/>
              <a:t>Note that the ‘compare and branch’ method by which we defined classification tree works well for numerical features. </a:t>
            </a:r>
          </a:p>
          <a:p>
            <a:pPr>
              <a:spcAft>
                <a:spcPts val="2400"/>
              </a:spcAft>
            </a:pPr>
            <a:r>
              <a:rPr lang="en-US" sz="2600" dirty="0"/>
              <a:t>However, if a feature is categorical (with more than two possible values), comparisons like </a:t>
            </a:r>
            <a:r>
              <a:rPr lang="en-US" sz="2600" i="1" dirty="0">
                <a:latin typeface="Courier" charset="0"/>
                <a:ea typeface="Courier" charset="0"/>
                <a:cs typeface="Courier" charset="0"/>
              </a:rPr>
              <a:t>feature &lt; threshold</a:t>
            </a:r>
            <a:r>
              <a:rPr lang="en-US" sz="2600" i="1" dirty="0"/>
              <a:t>  </a:t>
            </a:r>
            <a:r>
              <a:rPr lang="en-US" sz="2600" dirty="0"/>
              <a:t>does not make sense. </a:t>
            </a:r>
          </a:p>
          <a:p>
            <a:pPr>
              <a:spcAft>
                <a:spcPts val="2400"/>
              </a:spcAft>
            </a:pPr>
            <a:r>
              <a:rPr lang="en-US" sz="2600" dirty="0"/>
              <a:t>How can we handle this?  </a:t>
            </a:r>
          </a:p>
          <a:p>
            <a:pPr>
              <a:spcAft>
                <a:spcPts val="2400"/>
              </a:spcAft>
            </a:pPr>
            <a:r>
              <a:rPr lang="en-US" sz="2600" dirty="0"/>
              <a:t>A simple solution is to encode the values of a categorical feature using numbers and treat this feature like a numerical variable.  This is indeed what some computational libraries (e.g. </a:t>
            </a:r>
            <a:r>
              <a:rPr lang="en-US" sz="2600" dirty="0" err="1">
                <a:latin typeface="Courier" charset="0"/>
                <a:ea typeface="Courier" charset="0"/>
                <a:cs typeface="Courier" charset="0"/>
              </a:rPr>
              <a:t>sklearn</a:t>
            </a:r>
            <a:r>
              <a:rPr lang="en-US" sz="2600" dirty="0"/>
              <a:t>) do, however, this method has drawbacks. </a:t>
            </a:r>
            <a:endParaRPr lang="en-US" sz="26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378592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86517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a:xfrm>
            <a:off x="833415" y="983807"/>
            <a:ext cx="10327008" cy="2111143"/>
          </a:xfrm>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50799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1553178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28752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a:t>
                </a:r>
                <a:r>
                  <a:rPr lang="en-US" b="1" dirty="0"/>
                  <a:t>classification error </a:t>
                </a:r>
                <a:r>
                  <a:rPr lang="en-US" dirty="0"/>
                  <a:t>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341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26</a:t>
            </a:fld>
            <a:endParaRPr lang="en-US"/>
          </a:p>
        </p:txBody>
      </p:sp>
      <p:pic>
        <p:nvPicPr>
          <p:cNvPr id="5" name="Picture 4"/>
          <p:cNvPicPr>
            <a:picLocks noChangeAspect="1"/>
          </p:cNvPicPr>
          <p:nvPr/>
        </p:nvPicPr>
        <p:blipFill>
          <a:blip r:embed="rId3"/>
          <a:stretch>
            <a:fillRect/>
          </a:stretch>
        </p:blipFill>
        <p:spPr>
          <a:xfrm>
            <a:off x="3079728" y="4409130"/>
            <a:ext cx="5363893" cy="577650"/>
          </a:xfrm>
          <a:prstGeom prst="rect">
            <a:avLst/>
          </a:prstGeom>
        </p:spPr>
      </p:pic>
    </p:spTree>
    <p:extLst>
      <p:ext uri="{BB962C8B-B14F-4D97-AF65-F5344CB8AC3E}">
        <p14:creationId xmlns:p14="http://schemas.microsoft.com/office/powerpoint/2010/main" val="27957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sz="2600" dirty="0"/>
                  <a:t>We can now try to find the predictor </a:t>
                </a:r>
                <a14:m>
                  <m:oMath xmlns:m="http://schemas.openxmlformats.org/officeDocument/2006/math">
                    <m:r>
                      <a:rPr lang="en-US" sz="2600" i="1">
                        <a:latin typeface="Cambria Math" charset="0"/>
                      </a:rPr>
                      <m:t>𝑗</m:t>
                    </m:r>
                    <m:r>
                      <a:rPr lang="en-US" sz="2600" i="1">
                        <a:latin typeface="Cambria Math" charset="0"/>
                      </a:rPr>
                      <m:t> </m:t>
                    </m:r>
                  </m:oMath>
                </a14:m>
                <a:r>
                  <a:rPr lang="en-US" sz="2600" dirty="0"/>
                  <a:t>and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oMath>
                </a14:m>
                <a:r>
                  <a:rPr lang="en-US" sz="2600" dirty="0"/>
                  <a:t> that minimizes the average classification error over the two regions, weighted by the population of the regions: </a:t>
                </a:r>
              </a:p>
              <a:p>
                <a:pPr>
                  <a:spcAft>
                    <a:spcPts val="600"/>
                  </a:spcAft>
                </a:pPr>
                <a:endParaRPr lang="en-US" sz="2600" dirty="0"/>
              </a:p>
              <a:p>
                <a:pPr>
                  <a:spcAft>
                    <a:spcPts val="600"/>
                  </a:spcAft>
                </a:pPr>
                <a:endParaRPr lang="en-US" sz="2600" dirty="0"/>
              </a:p>
              <a:p>
                <a:pPr>
                  <a:spcAft>
                    <a:spcPts val="600"/>
                  </a:spcAft>
                </a:pPr>
                <a:r>
                  <a:rPr lang="en-US" sz="2600" dirty="0"/>
                  <a:t>where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𝑁</m:t>
                        </m:r>
                      </m:e>
                      <m:sub>
                        <m:r>
                          <a:rPr lang="en-US" sz="2600" b="0" i="1" smtClean="0">
                            <a:latin typeface="Cambria Math" charset="0"/>
                          </a:rPr>
                          <m:t>𝑖</m:t>
                        </m:r>
                      </m:sub>
                    </m:sSub>
                    <m:r>
                      <a:rPr lang="en-US" sz="2600" i="1">
                        <a:latin typeface="Cambria Math" charset="0"/>
                      </a:rPr>
                      <m:t> </m:t>
                    </m:r>
                  </m:oMath>
                </a14:m>
                <a:r>
                  <a:rPr lang="en-US" sz="2600" dirty="0"/>
                  <a:t>is the number of training points inside region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𝑅</m:t>
                        </m:r>
                      </m:e>
                      <m:sub>
                        <m:r>
                          <a:rPr lang="en-US" sz="2600" i="1">
                            <a:latin typeface="Cambria Math" charset="0"/>
                          </a:rPr>
                          <m:t>𝑖</m:t>
                        </m:r>
                      </m:sub>
                    </m:sSub>
                  </m:oMath>
                </a14:m>
                <a:r>
                  <a:rPr lang="en-US" sz="2600" dirty="0"/>
                  <a:t>. </a:t>
                </a:r>
              </a:p>
              <a:p>
                <a:pPr>
                  <a:spcAft>
                    <a:spcPts val="6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1063" t="-2601" b="-482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23114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sz="2600" dirty="0"/>
                  <a:t>Suppose we have </a:t>
                </a:r>
                <a14:m>
                  <m:oMath xmlns:m="http://schemas.openxmlformats.org/officeDocument/2006/math">
                    <m:r>
                      <a:rPr lang="en-US" sz="2600" b="0" i="1" smtClean="0">
                        <a:latin typeface="Cambria Math" charset="0"/>
                      </a:rPr>
                      <m:t>𝐽</m:t>
                    </m:r>
                  </m:oMath>
                </a14:m>
                <a:r>
                  <a:rPr lang="en-US" sz="2600" dirty="0"/>
                  <a:t> number of predictors, </a:t>
                </a:r>
                <a14:m>
                  <m:oMath xmlns:m="http://schemas.openxmlformats.org/officeDocument/2006/math">
                    <m:r>
                      <a:rPr lang="en-US" sz="2600" b="0" i="1" smtClean="0">
                        <a:latin typeface="Cambria Math" charset="0"/>
                      </a:rPr>
                      <m:t>𝑁</m:t>
                    </m:r>
                  </m:oMath>
                </a14:m>
                <a:r>
                  <a:rPr lang="en-US" sz="2600" dirty="0"/>
                  <a:t> number of training points and </a:t>
                </a:r>
                <a14:m>
                  <m:oMath xmlns:m="http://schemas.openxmlformats.org/officeDocument/2006/math">
                    <m:r>
                      <a:rPr lang="en-US" sz="2600" i="1">
                        <a:latin typeface="Cambria Math" charset="0"/>
                      </a:rPr>
                      <m:t> </m:t>
                    </m:r>
                    <m:r>
                      <a:rPr lang="en-US" sz="2600" b="0" i="1" smtClean="0">
                        <a:latin typeface="Cambria Math" charset="0"/>
                      </a:rPr>
                      <m:t>𝐾</m:t>
                    </m:r>
                    <m:r>
                      <a:rPr lang="en-US" sz="2600" b="0" i="1" smtClean="0">
                        <a:latin typeface="Cambria Math" charset="0"/>
                      </a:rPr>
                      <m:t> </m:t>
                    </m:r>
                  </m:oMath>
                </a14:m>
                <a:r>
                  <a:rPr lang="en-US" sz="2600" dirty="0"/>
                  <a:t>classes. </a:t>
                </a:r>
              </a:p>
              <a:p>
                <a:pPr>
                  <a:spcAft>
                    <a:spcPts val="1200"/>
                  </a:spcAft>
                </a:pPr>
                <a:r>
                  <a:rPr lang="en-US" sz="2600" dirty="0"/>
                  <a:t>Suppose we select the </a:t>
                </a:r>
                <a14:m>
                  <m:oMath xmlns:m="http://schemas.openxmlformats.org/officeDocument/2006/math">
                    <m:r>
                      <a:rPr lang="en-US" sz="2600" b="0" i="1" smtClean="0">
                        <a:latin typeface="Cambria Math" charset="0"/>
                      </a:rPr>
                      <m:t>𝑗</m:t>
                    </m:r>
                  </m:oMath>
                </a14:m>
                <a:r>
                  <a:rPr lang="en-US" sz="2600" baseline="30000" dirty="0" err="1"/>
                  <a:t>th</a:t>
                </a:r>
                <a:r>
                  <a:rPr lang="en-US" sz="2600" dirty="0"/>
                  <a:t> predictor and split a region containing </a:t>
                </a:r>
                <a14:m>
                  <m:oMath xmlns:m="http://schemas.openxmlformats.org/officeDocument/2006/math">
                    <m:r>
                      <a:rPr lang="en-US" sz="2600" b="0" i="1" smtClean="0">
                        <a:latin typeface="Cambria Math" charset="0"/>
                      </a:rPr>
                      <m:t>𝑁</m:t>
                    </m:r>
                  </m:oMath>
                </a14:m>
                <a:r>
                  <a:rPr lang="en-US" sz="2600" dirty="0"/>
                  <a:t> number of training points along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r>
                      <a:rPr lang="en-US" sz="2600" i="1">
                        <a:latin typeface="Cambria Math" charset="0"/>
                        <a:ea typeface="Cambria Math" charset="0"/>
                        <a:cs typeface="Cambria Math" charset="0"/>
                      </a:rPr>
                      <m:t>∈</m:t>
                    </m:r>
                    <m:r>
                      <a:rPr lang="en-US" sz="2600" i="1">
                        <a:latin typeface="Cambria Math" charset="0"/>
                        <a:ea typeface="Cambria Math" charset="0"/>
                        <a:cs typeface="Cambria Math" charset="0"/>
                      </a:rPr>
                      <m:t>ℝ</m:t>
                    </m:r>
                    <m:r>
                      <a:rPr lang="en-US" sz="2600" i="1">
                        <a:latin typeface="Cambria Math" charset="0"/>
                      </a:rPr>
                      <m:t> </m:t>
                    </m:r>
                  </m:oMath>
                </a14:m>
                <a:r>
                  <a:rPr lang="en-US" sz="2600" dirty="0"/>
                  <a:t>. </a:t>
                </a:r>
              </a:p>
              <a:p>
                <a:pPr>
                  <a:spcAft>
                    <a:spcPts val="1200"/>
                  </a:spcAft>
                </a:pPr>
                <a:r>
                  <a:rPr lang="en-US" sz="2600" dirty="0"/>
                  <a:t>We can assess the quality of this split by measuring the purity of each newly created region,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1</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2</m:t>
                        </m:r>
                      </m:sub>
                    </m:sSub>
                  </m:oMath>
                </a14:m>
                <a:r>
                  <a:rPr lang="en-US" sz="2600" dirty="0"/>
                  <a:t>. This metric is called the </a:t>
                </a:r>
                <a:r>
                  <a:rPr lang="en-US" sz="2600" b="1" dirty="0"/>
                  <a:t>Gini Index</a:t>
                </a:r>
                <a:r>
                  <a:rPr lang="en-US" sz="2600" dirty="0"/>
                  <a:t>: </a:t>
                </a:r>
              </a:p>
              <a:p>
                <a:pPr>
                  <a:spcAft>
                    <a:spcPts val="1200"/>
                  </a:spcAft>
                </a:pPr>
                <a:endParaRPr lang="en-US" sz="2600" dirty="0"/>
              </a:p>
              <a:p>
                <a:pPr>
                  <a:spcAft>
                    <a:spcPts val="1200"/>
                  </a:spcAft>
                </a:pPr>
                <a:r>
                  <a:rPr lang="en-US" sz="2600" b="1" dirty="0"/>
                  <a:t>Question: </a:t>
                </a:r>
                <a:r>
                  <a:rPr lang="en-US" sz="2600" dirty="0"/>
                  <a:t>What is the effect of squaring the proportions of each class? What is the effect of summing the squared proportions of classes within each region? </a:t>
                </a:r>
              </a:p>
              <a:p>
                <a:pPr>
                  <a:spcAft>
                    <a:spcPts val="12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983" t="-2395" r="-369" b="-1437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pic>
        <p:nvPicPr>
          <p:cNvPr id="5" name="Picture 4"/>
          <p:cNvPicPr>
            <a:picLocks noChangeAspect="1"/>
          </p:cNvPicPr>
          <p:nvPr/>
        </p:nvPicPr>
        <p:blipFill>
          <a:blip r:embed="rId3"/>
          <a:stretch>
            <a:fillRect/>
          </a:stretch>
        </p:blipFill>
        <p:spPr>
          <a:xfrm>
            <a:off x="3850619" y="3993333"/>
            <a:ext cx="3987800" cy="673100"/>
          </a:xfrm>
          <a:prstGeom prst="rect">
            <a:avLst/>
          </a:prstGeom>
        </p:spPr>
      </p:pic>
    </p:spTree>
    <p:extLst>
      <p:ext uri="{BB962C8B-B14F-4D97-AF65-F5344CB8AC3E}">
        <p14:creationId xmlns:p14="http://schemas.microsoft.com/office/powerpoint/2010/main" val="3093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132045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890954"/>
            <a:ext cx="10327008" cy="2397947"/>
          </a:xfrm>
        </p:spPr>
        <p:txBody>
          <a:bodyPr/>
          <a:lstStyle/>
          <a:p>
            <a:pPr marL="457200" indent="-457200">
              <a:spcBef>
                <a:spcPts val="600"/>
              </a:spcBef>
              <a:spcAft>
                <a:spcPts val="600"/>
              </a:spcAft>
              <a:buFont typeface="Arial" charset="0"/>
              <a:buChar char="•"/>
            </a:pPr>
            <a:r>
              <a:rPr lang="en-US" dirty="0"/>
              <a:t>Motivation </a:t>
            </a:r>
          </a:p>
          <a:p>
            <a:pPr marL="457200" indent="-457200">
              <a:spcBef>
                <a:spcPts val="600"/>
              </a:spcBef>
              <a:spcAft>
                <a:spcPts val="600"/>
              </a:spcAft>
              <a:buFont typeface="Arial" charset="0"/>
              <a:buChar char="•"/>
            </a:pPr>
            <a:r>
              <a:rPr lang="en-US" dirty="0"/>
              <a:t>Decision Trees</a:t>
            </a:r>
          </a:p>
          <a:p>
            <a:pPr marL="457200" indent="-457200">
              <a:spcBef>
                <a:spcPts val="600"/>
              </a:spcBef>
              <a:spcAft>
                <a:spcPts val="600"/>
              </a:spcAft>
              <a:buFont typeface="Arial" charset="0"/>
              <a:buChar char="•"/>
            </a:pPr>
            <a:r>
              <a:rPr lang="en-US" dirty="0"/>
              <a:t>Classification Trees</a:t>
            </a:r>
          </a:p>
          <a:p>
            <a:pPr marL="457200" indent="-457200">
              <a:spcBef>
                <a:spcPts val="600"/>
              </a:spcBef>
              <a:spcAft>
                <a:spcPts val="600"/>
              </a:spcAft>
              <a:buFont typeface="Arial" charset="0"/>
              <a:buChar char="•"/>
            </a:pPr>
            <a:r>
              <a:rPr lang="en-US" dirty="0"/>
              <a:t>Splitting Criteria</a:t>
            </a:r>
          </a:p>
          <a:p>
            <a:pPr marL="457200" indent="-457200">
              <a:spcBef>
                <a:spcPts val="600"/>
              </a:spcBef>
              <a:spcAft>
                <a:spcPts val="600"/>
              </a:spcAft>
              <a:buFont typeface="Arial" charset="0"/>
              <a:buChar char="•"/>
            </a:pPr>
            <a:r>
              <a:rPr lang="en-US" dirty="0"/>
              <a:t>Stopping Conditions &amp; Pruning</a:t>
            </a:r>
          </a:p>
          <a:p>
            <a:pPr marL="457200" indent="-457200">
              <a:spcBef>
                <a:spcPts val="600"/>
              </a:spcBef>
              <a:spcAft>
                <a:spcPts val="600"/>
              </a:spcAft>
              <a:buFont typeface="Arial" charset="0"/>
              <a:buChar char="•"/>
            </a:pPr>
            <a:r>
              <a:rPr lang="en-US" dirty="0"/>
              <a:t>Regression Trees</a:t>
            </a:r>
          </a:p>
          <a:p>
            <a:pPr marL="457200" indent="-457200">
              <a:spcBef>
                <a:spcPts val="600"/>
              </a:spcBef>
              <a:spcAft>
                <a:spcPts val="600"/>
              </a:spcAft>
              <a:buFont typeface="Arial" charset="0"/>
              <a:buChar char="•"/>
            </a:pPr>
            <a:r>
              <a:rPr lang="en-US" dirty="0"/>
              <a:t>Ensemble Methods:</a:t>
            </a:r>
          </a:p>
          <a:p>
            <a:pPr marL="457200" indent="-457200">
              <a:spcBef>
                <a:spcPts val="600"/>
              </a:spcBef>
              <a:spcAft>
                <a:spcPts val="600"/>
              </a:spcAft>
              <a:buFont typeface="Arial" charset="0"/>
              <a:buChar char="•"/>
            </a:pPr>
            <a:r>
              <a:rPr lang="en-US" dirty="0"/>
              <a:t>Bootstrap-Aggregating (Bagging) Trees</a:t>
            </a:r>
          </a:p>
          <a:p>
            <a:pPr marL="457200" indent="-457200">
              <a:spcBef>
                <a:spcPts val="600"/>
              </a:spcBef>
              <a:spcAft>
                <a:spcPts val="600"/>
              </a:spcAft>
              <a:buFont typeface="Arial" charset="0"/>
              <a:buChar char="•"/>
            </a:pPr>
            <a:r>
              <a:rPr lang="en-US" dirty="0"/>
              <a:t>Random Forests</a:t>
            </a:r>
          </a:p>
          <a:p>
            <a:pPr marL="457200" indent="-457200">
              <a:spcBef>
                <a:spcPts val="600"/>
              </a:spcBef>
              <a:spcAft>
                <a:spcPts val="600"/>
              </a:spcAft>
              <a:buFont typeface="Arial" charset="0"/>
              <a:buChar char="•"/>
            </a:pPr>
            <a:endParaRPr lang="en-US" dirty="0"/>
          </a:p>
          <a:p>
            <a:pPr>
              <a:spcBef>
                <a:spcPts val="600"/>
              </a:spcBef>
              <a:spcAft>
                <a:spcPts val="600"/>
              </a:spcAft>
            </a:pPr>
            <a:r>
              <a:rPr lang="en-US" dirty="0"/>
              <a:t> </a:t>
            </a:r>
          </a:p>
          <a:p>
            <a:pPr>
              <a:spcBef>
                <a:spcPts val="600"/>
              </a:spcBef>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101465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last metric for evaluating the quality of a split is motivated by metrics of uncertainty in information theory. </a:t>
                </a:r>
              </a:p>
              <a:p>
                <a:pPr>
                  <a:spcAft>
                    <a:spcPts val="1200"/>
                  </a:spcAft>
                </a:pPr>
                <a:r>
                  <a:rPr lang="en-US" sz="2400"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r>
                  <a:rPr lang="en-US" sz="2400" dirty="0"/>
                  <a:t>However, though both imperfect,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oMath>
                </a14:m>
                <a:r>
                  <a:rPr lang="en-US" sz="2400" dirty="0"/>
                  <a:t> is clearly sending a stronger ‘signal’ for a single class (Class 2)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b="0" i="1" smtClean="0">
                            <a:latin typeface="Cambria Math" charset="0"/>
                          </a:rPr>
                          <m:t>2</m:t>
                        </m:r>
                      </m:sub>
                    </m:sSub>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1799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4" y="983807"/>
            <a:ext cx="10535626" cy="2111143"/>
          </a:xfrm>
        </p:spPr>
        <p:txBody>
          <a:bodyPr/>
          <a:lstStyle/>
          <a:p>
            <a:pPr>
              <a:spcAft>
                <a:spcPts val="600"/>
              </a:spcAft>
            </a:pPr>
            <a:r>
              <a:rPr lang="en-US" sz="2400" dirty="0"/>
              <a:t>One way to quantify the strength of a signal in a particular region is to analyze the distribution of classes within the region. We compute the </a:t>
            </a:r>
            <a:r>
              <a:rPr lang="en-US" sz="2400" b="1" dirty="0"/>
              <a:t>entropy</a:t>
            </a:r>
            <a:r>
              <a:rPr lang="en-US" sz="2400" b="1" i="1" dirty="0"/>
              <a:t> </a:t>
            </a:r>
            <a:r>
              <a:rPr lang="en-US" sz="2400" dirty="0"/>
              <a:t>of this distribution. </a:t>
            </a:r>
          </a:p>
          <a:p>
            <a:pPr>
              <a:spcAft>
                <a:spcPts val="1200"/>
              </a:spcAft>
            </a:pPr>
            <a:r>
              <a:rPr lang="en-US" sz="2400" dirty="0"/>
              <a:t>For a random variable with a discrete distribution, the entropy is computed by: </a:t>
            </a:r>
          </a:p>
          <a:p>
            <a:pPr>
              <a:spcAft>
                <a:spcPts val="1200"/>
              </a:spcAft>
            </a:pPr>
            <a:endParaRPr lang="en-US" sz="2400" dirty="0"/>
          </a:p>
          <a:p>
            <a:pPr>
              <a:spcAft>
                <a:spcPts val="600"/>
              </a:spcAft>
            </a:pPr>
            <a:r>
              <a:rPr lang="en-US" sz="2400" dirty="0"/>
              <a:t>Higher entropy means the distribution is uniform-like (flat histogram) and thus values sampled from it are ‘less predictable’ (all possible values are equally probable). </a:t>
            </a:r>
          </a:p>
          <a:p>
            <a:pPr>
              <a:spcAft>
                <a:spcPts val="600"/>
              </a:spcAft>
            </a:pPr>
            <a:r>
              <a:rPr lang="en-US" sz="2400" dirty="0"/>
              <a:t>Lower entropy means the distribution has more defined peaks and valleys and thus values sampled from it are ‘more predictable’ (values around the peaks are more probable). </a:t>
            </a:r>
          </a:p>
          <a:p>
            <a:pPr>
              <a:spcAft>
                <a:spcPts val="6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5" name="Picture 4"/>
          <p:cNvPicPr>
            <a:picLocks noChangeAspect="1"/>
          </p:cNvPicPr>
          <p:nvPr/>
        </p:nvPicPr>
        <p:blipFill>
          <a:blip r:embed="rId2"/>
          <a:stretch>
            <a:fillRect/>
          </a:stretch>
        </p:blipFill>
        <p:spPr>
          <a:xfrm>
            <a:off x="4046525" y="2740333"/>
            <a:ext cx="3900787" cy="709234"/>
          </a:xfrm>
          <a:prstGeom prst="rect">
            <a:avLst/>
          </a:prstGeom>
        </p:spPr>
      </p:pic>
    </p:spTree>
    <p:extLst>
      <p:ext uri="{BB962C8B-B14F-4D97-AF65-F5344CB8AC3E}">
        <p14:creationId xmlns:p14="http://schemas.microsoft.com/office/powerpoint/2010/main" val="203200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sz="2400" dirty="0"/>
                  <a:t>Suppose we have </a:t>
                </a:r>
                <a14:m>
                  <m:oMath xmlns:m="http://schemas.openxmlformats.org/officeDocument/2006/math">
                    <m:r>
                      <a:rPr lang="en-US" sz="2400" i="1">
                        <a:latin typeface="Cambria Math" charset="0"/>
                      </a:rPr>
                      <m:t>𝐽</m:t>
                    </m:r>
                  </m:oMath>
                </a14:m>
                <a:r>
                  <a:rPr lang="en-US" sz="2400" dirty="0"/>
                  <a:t> number of predictors, </a:t>
                </a:r>
                <a14:m>
                  <m:oMath xmlns:m="http://schemas.openxmlformats.org/officeDocument/2006/math">
                    <m:r>
                      <a:rPr lang="en-US" sz="2400" i="1">
                        <a:latin typeface="Cambria Math" charset="0"/>
                      </a:rPr>
                      <m:t>𝑁</m:t>
                    </m:r>
                  </m:oMath>
                </a14:m>
                <a:r>
                  <a:rPr lang="en-US" sz="2400" dirty="0"/>
                  <a:t> number of training points and </a:t>
                </a:r>
                <a14:m>
                  <m:oMath xmlns:m="http://schemas.openxmlformats.org/officeDocument/2006/math">
                    <m:r>
                      <a:rPr lang="en-US" sz="2400" i="1">
                        <a:latin typeface="Cambria Math" charset="0"/>
                      </a:rPr>
                      <m:t>𝐾</m:t>
                    </m:r>
                    <m:r>
                      <a:rPr lang="en-US" sz="2400" i="1">
                        <a:latin typeface="Cambria Math" charset="0"/>
                      </a:rPr>
                      <m:t> </m:t>
                    </m:r>
                  </m:oMath>
                </a14:m>
                <a:r>
                  <a:rPr lang="en-US" sz="2400" dirty="0"/>
                  <a:t>classes. </a:t>
                </a:r>
              </a:p>
              <a:p>
                <a:pPr>
                  <a:spcAft>
                    <a:spcPts val="600"/>
                  </a:spcAft>
                </a:pPr>
                <a:r>
                  <a:rPr lang="en-US" sz="2400" dirty="0"/>
                  <a:t>Suppose we select the </a:t>
                </a:r>
                <a14:m>
                  <m:oMath xmlns:m="http://schemas.openxmlformats.org/officeDocument/2006/math">
                    <m:r>
                      <a:rPr lang="en-US" sz="2400" i="1">
                        <a:latin typeface="Cambria Math" charset="0"/>
                      </a:rPr>
                      <m:t>𝑗</m:t>
                    </m:r>
                  </m:oMath>
                </a14:m>
                <a:r>
                  <a:rPr lang="en-US" sz="2400" baseline="30000" dirty="0" err="1"/>
                  <a:t>th</a:t>
                </a:r>
                <a:r>
                  <a:rPr lang="en-US" sz="2400" dirty="0"/>
                  <a:t> predictor and split a region containing </a:t>
                </a:r>
                <a14:m>
                  <m:oMath xmlns:m="http://schemas.openxmlformats.org/officeDocument/2006/math">
                    <m:r>
                      <a:rPr lang="en-US" sz="2400" i="1">
                        <a:latin typeface="Cambria Math" charset="0"/>
                      </a:rPr>
                      <m:t>𝑁</m:t>
                    </m:r>
                  </m:oMath>
                </a14:m>
                <a:r>
                  <a:rPr lang="en-US" sz="2400" dirty="0"/>
                  <a:t> number of training points along the threshold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𝑗</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ℝ</m:t>
                    </m:r>
                    <m:r>
                      <a:rPr lang="en-US" sz="2400" i="1">
                        <a:latin typeface="Cambria Math" charset="0"/>
                      </a:rPr>
                      <m:t> </m:t>
                    </m:r>
                  </m:oMath>
                </a14:m>
                <a:r>
                  <a:rPr lang="en-US" sz="2400" dirty="0"/>
                  <a:t>. </a:t>
                </a:r>
              </a:p>
              <a:p>
                <a:pPr>
                  <a:spcAft>
                    <a:spcPts val="600"/>
                  </a:spcAft>
                </a:pPr>
                <a:r>
                  <a:rPr lang="en-US" sz="2400" dirty="0"/>
                  <a:t>We can assess the quality of this split by measuring the entropy of the class distribution in each newly created region,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2</m:t>
                        </m:r>
                      </m:sub>
                    </m:sSub>
                    <m:r>
                      <a:rPr lang="en-US" sz="2400" b="0" i="0" smtClean="0">
                        <a:latin typeface="Cambria Math" charset="0"/>
                      </a:rPr>
                      <m:t>:</m:t>
                    </m:r>
                  </m:oMath>
                </a14:m>
                <a:endParaRPr lang="en-US" sz="2400" dirty="0"/>
              </a:p>
              <a:p>
                <a:pPr>
                  <a:spcAft>
                    <a:spcPts val="600"/>
                  </a:spcAft>
                </a:pPr>
                <a:br>
                  <a:rPr lang="en-US" sz="2400" dirty="0"/>
                </a:br>
                <a:endParaRPr lang="en-US" sz="2400" dirty="0"/>
              </a:p>
              <a:p>
                <a:pPr>
                  <a:spcAft>
                    <a:spcPts val="600"/>
                  </a:spcAft>
                </a:pPr>
                <a:endParaRPr lang="en-US" sz="2400" dirty="0"/>
              </a:p>
              <a:p>
                <a:pPr>
                  <a:spcAft>
                    <a:spcPts val="600"/>
                  </a:spcAft>
                </a:pPr>
                <a:r>
                  <a:rPr lang="en-US" sz="2400" b="1" dirty="0"/>
                  <a:t>Note: </a:t>
                </a:r>
                <a:r>
                  <a:rPr lang="en-US" sz="2400" dirty="0"/>
                  <a:t>we are actually computing the conditional entropy of the distribution of training points amongst the </a:t>
                </a:r>
                <a14:m>
                  <m:oMath xmlns:m="http://schemas.openxmlformats.org/officeDocument/2006/math">
                    <m:r>
                      <a:rPr lang="en-US" sz="2400" b="0" i="1" smtClean="0">
                        <a:latin typeface="Cambria Math" charset="0"/>
                      </a:rPr>
                      <m:t>𝐾</m:t>
                    </m:r>
                  </m:oMath>
                </a14:m>
                <a:r>
                  <a:rPr lang="en-US" sz="2400" dirty="0"/>
                  <a:t> classes given that the point is in region </a:t>
                </a:r>
                <a14:m>
                  <m:oMath xmlns:m="http://schemas.openxmlformats.org/officeDocument/2006/math">
                    <m:r>
                      <a:rPr lang="en-US" sz="2400" b="0" i="1" smtClean="0">
                        <a:latin typeface="Cambria Math" charset="0"/>
                      </a:rPr>
                      <m:t>𝑖</m:t>
                    </m:r>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rotWithShape="0">
                <a:blip r:embed="rId2"/>
                <a:stretch>
                  <a:fillRect l="-945" t="-19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32</a:t>
            </a:fld>
            <a:endParaRPr lang="en-US"/>
          </a:p>
        </p:txBody>
      </p:sp>
      <p:pic>
        <p:nvPicPr>
          <p:cNvPr id="6" name="Picture 5"/>
          <p:cNvPicPr>
            <a:picLocks noChangeAspect="1"/>
          </p:cNvPicPr>
          <p:nvPr/>
        </p:nvPicPr>
        <p:blipFill>
          <a:blip r:embed="rId3"/>
          <a:stretch>
            <a:fillRect/>
          </a:stretch>
        </p:blipFill>
        <p:spPr>
          <a:xfrm>
            <a:off x="2921000" y="3897586"/>
            <a:ext cx="6350000" cy="749300"/>
          </a:xfrm>
          <a:prstGeom prst="rect">
            <a:avLst/>
          </a:prstGeom>
        </p:spPr>
      </p:pic>
    </p:spTree>
    <p:extLst>
      <p:ext uri="{BB962C8B-B14F-4D97-AF65-F5344CB8AC3E}">
        <p14:creationId xmlns:p14="http://schemas.microsoft.com/office/powerpoint/2010/main" val="141397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91315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(for binary outcomes).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34</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247023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b="1" dirty="0"/>
              <a:t>To note that entropy penalizes impurity the most is not to say that it is the best splitting criteria. </a:t>
            </a:r>
            <a:r>
              <a:rPr lang="en-US" dirty="0"/>
              <a:t>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7504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143114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24719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1670268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641239" y="997458"/>
            <a:ext cx="10909521" cy="2111143"/>
          </a:xfrm>
        </p:spPr>
        <p:txBody>
          <a:bodyPr/>
          <a:lstStyle/>
          <a:p>
            <a:pPr>
              <a:spcAft>
                <a:spcPts val="400"/>
              </a:spcAft>
            </a:pPr>
            <a:r>
              <a:rPr lang="en-US" sz="2300" dirty="0"/>
              <a:t>We make some observations about our models: </a:t>
            </a:r>
          </a:p>
          <a:p>
            <a:pPr marL="342900" indent="-342900">
              <a:spcAft>
                <a:spcPts val="400"/>
              </a:spcAft>
              <a:buFont typeface="Arial" panose="020B0604020202020204" pitchFamily="34" charset="0"/>
              <a:buChar char="•"/>
            </a:pPr>
            <a:r>
              <a:rPr lang="en-US" sz="2300" b="1" dirty="0"/>
              <a:t>(High Bias) </a:t>
            </a:r>
            <a:r>
              <a:rPr lang="en-US" sz="23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300" b="1" dirty="0"/>
              <a:t>(Low Bias) </a:t>
            </a:r>
            <a:r>
              <a:rPr lang="en-US" sz="23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300" b="1" dirty="0"/>
              <a:t>(Low Variance) </a:t>
            </a:r>
            <a:r>
              <a:rPr lang="en-US" sz="23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300" b="1" dirty="0"/>
              <a:t>(High Variance) </a:t>
            </a:r>
            <a:r>
              <a:rPr lang="en-US" sz="2300" dirty="0"/>
              <a:t>Trees of high depth are sensitive to perturbations in the training data, especially to changes in the boundary points. </a:t>
            </a:r>
          </a:p>
          <a:p>
            <a:pPr>
              <a:spcAft>
                <a:spcPts val="400"/>
              </a:spcAft>
            </a:pPr>
            <a:r>
              <a:rPr lang="en-US" sz="2300" dirty="0"/>
              <a:t>Not surprisingly, complex trees have low bias (able to capture more complex geometry in the data) but high variance (can overfit). Complex trees are also harder to interpret and more computationally expensive to train. </a:t>
            </a:r>
            <a:endParaRPr lang="en-US" sz="23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199346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u="sng" dirty="0"/>
              <a:t>Recall:</a:t>
            </a:r>
          </a:p>
          <a:p>
            <a:pPr marL="523875"/>
            <a:r>
              <a:rPr lang="en-US" b="1" dirty="0"/>
              <a:t>l</a:t>
            </a:r>
            <a:r>
              <a:rPr lang="en-US" sz="2400" b="1" dirty="0"/>
              <a:t>ogistic regression </a:t>
            </a:r>
            <a:r>
              <a:rPr lang="en-US" sz="2400" dirty="0"/>
              <a:t>for building classification boundaries works best when:</a:t>
            </a:r>
          </a:p>
          <a:p>
            <a:pPr marL="866775" indent="-342900">
              <a:buFontTx/>
              <a:buChar char="-"/>
            </a:pPr>
            <a:r>
              <a:rPr lang="en-US" sz="2400" dirty="0"/>
              <a:t>the classes are well-separated in the feature space </a:t>
            </a:r>
          </a:p>
          <a:p>
            <a:pPr marL="866775" indent="-342900">
              <a:buFontTx/>
              <a:buChar char="-"/>
            </a:pPr>
            <a:r>
              <a:rPr lang="en-US" sz="2400" dirty="0"/>
              <a:t>have a nice geometry to the classification boundary)</a:t>
            </a: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8005" y="3166981"/>
            <a:ext cx="4908122" cy="3002404"/>
          </a:xfrm>
          <a:prstGeom prst="rect">
            <a:avLst/>
          </a:prstGeom>
        </p:spPr>
      </p:pic>
    </p:spTree>
    <p:extLst>
      <p:ext uri="{BB962C8B-B14F-4D97-AF65-F5344CB8AC3E}">
        <p14:creationId xmlns:p14="http://schemas.microsoft.com/office/powerpoint/2010/main" val="293540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sz="2400" dirty="0"/>
              <a:t>Common simple stopping conditions: </a:t>
            </a:r>
          </a:p>
          <a:p>
            <a:pPr marL="342900" indent="-342900">
              <a:spcAft>
                <a:spcPts val="1200"/>
              </a:spcAft>
              <a:buFont typeface="Arial" panose="020B0604020202020204" pitchFamily="34" charset="0"/>
              <a:buChar char="•"/>
            </a:pPr>
            <a:r>
              <a:rPr lang="en-US" sz="2400" dirty="0"/>
              <a:t>Don’t split a region if all instances in the region belong to the same class.</a:t>
            </a:r>
          </a:p>
          <a:p>
            <a:pPr marL="342900" indent="-342900">
              <a:spcAft>
                <a:spcPts val="1200"/>
              </a:spcAft>
              <a:buFont typeface="Arial" panose="020B0604020202020204" pitchFamily="34" charset="0"/>
              <a:buChar char="•"/>
            </a:pPr>
            <a:r>
              <a:rPr lang="en-US" sz="2400" dirty="0"/>
              <a:t>Don’t split a region if the number of instances in the sub-region will fall below pre-defined threshold (</a:t>
            </a:r>
            <a:r>
              <a:rPr lang="en-US" b="1" dirty="0" err="1"/>
              <a:t>min_samples_leaf</a:t>
            </a:r>
            <a:r>
              <a:rPr lang="en-US" sz="2400" dirty="0"/>
              <a:t>). </a:t>
            </a:r>
          </a:p>
          <a:p>
            <a:pPr marL="342900" indent="-342900">
              <a:spcAft>
                <a:spcPts val="1200"/>
              </a:spcAft>
              <a:buFont typeface="Arial" panose="020B0604020202020204" pitchFamily="34" charset="0"/>
              <a:buChar char="•"/>
            </a:pPr>
            <a:r>
              <a:rPr lang="en-US" sz="2400" dirty="0"/>
              <a:t>Don’t split a region if the total number of leaves in the tree will exceed pre-defined threshold. </a:t>
            </a:r>
          </a:p>
          <a:p>
            <a:pPr>
              <a:spcAft>
                <a:spcPts val="1200"/>
              </a:spcAft>
            </a:pPr>
            <a:r>
              <a:rPr lang="en-US" sz="2400" dirty="0"/>
              <a:t>The appropriate thresholds can be determined by evaluating the model on a held-out data set or, better yet, via cross-validation.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248719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223042"/>
              </a:xfrm>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r>
                  <a:rPr lang="en-US" b="1" dirty="0" err="1"/>
                  <a:t>min_impurity_decrease</a:t>
                </a:r>
                <a:r>
                  <a:rPr lang="en-US" dirty="0"/>
                  <a:t>).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223042"/>
              </a:xfrm>
              <a:blipFill>
                <a:blip r:embed="rId2"/>
                <a:stretch>
                  <a:fillRect l="-1229" t="-1214" b="-72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23036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a:t>
            </a:r>
            <a:r>
              <a:rPr lang="en-US" sz="2800" i="1" dirty="0">
                <a:effectLst/>
              </a:rPr>
              <a:t>R</a:t>
            </a:r>
            <a:r>
              <a:rPr lang="en-US" sz="2800" dirty="0">
                <a:effectLst/>
              </a:rPr>
              <a:t>)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193071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BC1-1E0C-6F44-8CFB-2F766F742630}"/>
              </a:ext>
            </a:extLst>
          </p:cNvPr>
          <p:cNvSpPr>
            <a:spLocks noGrp="1"/>
          </p:cNvSpPr>
          <p:nvPr>
            <p:ph type="title"/>
          </p:nvPr>
        </p:nvSpPr>
        <p:spPr/>
        <p:txBody>
          <a:bodyPr/>
          <a:lstStyle/>
          <a:p>
            <a:r>
              <a:rPr lang="en-US" dirty="0"/>
              <a:t>To Hot Dog or Not Hot Dog…</a:t>
            </a:r>
          </a:p>
        </p:txBody>
      </p:sp>
      <p:pic>
        <p:nvPicPr>
          <p:cNvPr id="5" name="Content Placeholder 4">
            <a:extLst>
              <a:ext uri="{FF2B5EF4-FFF2-40B4-BE49-F238E27FC236}">
                <a16:creationId xmlns:a16="http://schemas.microsoft.com/office/drawing/2014/main" id="{174E6BE3-A667-6F44-8153-37F02698840A}"/>
              </a:ext>
            </a:extLst>
          </p:cNvPr>
          <p:cNvPicPr>
            <a:picLocks noGrp="1" noChangeAspect="1"/>
          </p:cNvPicPr>
          <p:nvPr>
            <p:ph idx="1"/>
          </p:nvPr>
        </p:nvPicPr>
        <p:blipFill>
          <a:blip r:embed="rId2"/>
          <a:stretch>
            <a:fillRect/>
          </a:stretch>
        </p:blipFill>
        <p:spPr>
          <a:xfrm>
            <a:off x="2403057" y="1084262"/>
            <a:ext cx="2465599" cy="4689475"/>
          </a:xfrm>
          <a:prstGeom prst="rect">
            <a:avLst/>
          </a:prstGeom>
        </p:spPr>
      </p:pic>
      <p:sp>
        <p:nvSpPr>
          <p:cNvPr id="4" name="Slide Number Placeholder 3">
            <a:extLst>
              <a:ext uri="{FF2B5EF4-FFF2-40B4-BE49-F238E27FC236}">
                <a16:creationId xmlns:a16="http://schemas.microsoft.com/office/drawing/2014/main" id="{D7D01F15-45BC-B742-8D2F-6C2F7636651C}"/>
              </a:ext>
            </a:extLst>
          </p:cNvPr>
          <p:cNvSpPr>
            <a:spLocks noGrp="1"/>
          </p:cNvSpPr>
          <p:nvPr>
            <p:ph type="sldNum" sz="quarter" idx="12"/>
          </p:nvPr>
        </p:nvSpPr>
        <p:spPr/>
        <p:txBody>
          <a:bodyPr/>
          <a:lstStyle/>
          <a:p>
            <a:fld id="{8C616E8F-BF65-1643-9F00-FF84D0665BC6}" type="slidenum">
              <a:rPr lang="en-US" smtClean="0"/>
              <a:t>43</a:t>
            </a:fld>
            <a:endParaRPr lang="en-US"/>
          </a:p>
        </p:txBody>
      </p:sp>
      <p:pic>
        <p:nvPicPr>
          <p:cNvPr id="3" name="Picture 2">
            <a:extLst>
              <a:ext uri="{FF2B5EF4-FFF2-40B4-BE49-F238E27FC236}">
                <a16:creationId xmlns:a16="http://schemas.microsoft.com/office/drawing/2014/main" id="{BE6386C9-4D38-1E4B-9FED-F4B5D857EB85}"/>
              </a:ext>
            </a:extLst>
          </p:cNvPr>
          <p:cNvPicPr>
            <a:picLocks noChangeAspect="1"/>
          </p:cNvPicPr>
          <p:nvPr/>
        </p:nvPicPr>
        <p:blipFill>
          <a:blip r:embed="rId3"/>
          <a:stretch>
            <a:fillRect/>
          </a:stretch>
        </p:blipFill>
        <p:spPr>
          <a:xfrm>
            <a:off x="2418297" y="1084262"/>
            <a:ext cx="2578410" cy="4783137"/>
          </a:xfrm>
          <a:prstGeom prst="rect">
            <a:avLst/>
          </a:prstGeom>
        </p:spPr>
      </p:pic>
      <p:pic>
        <p:nvPicPr>
          <p:cNvPr id="6" name="Picture 5">
            <a:extLst>
              <a:ext uri="{FF2B5EF4-FFF2-40B4-BE49-F238E27FC236}">
                <a16:creationId xmlns:a16="http://schemas.microsoft.com/office/drawing/2014/main" id="{66EFBC63-7B8C-D441-AF03-2B8DD37DFCB6}"/>
              </a:ext>
            </a:extLst>
          </p:cNvPr>
          <p:cNvPicPr>
            <a:picLocks noChangeAspect="1"/>
          </p:cNvPicPr>
          <p:nvPr/>
        </p:nvPicPr>
        <p:blipFill>
          <a:blip r:embed="rId4"/>
          <a:stretch>
            <a:fillRect/>
          </a:stretch>
        </p:blipFill>
        <p:spPr>
          <a:xfrm>
            <a:off x="6851650" y="1084262"/>
            <a:ext cx="2603500" cy="4902200"/>
          </a:xfrm>
          <a:prstGeom prst="rect">
            <a:avLst/>
          </a:prstGeom>
        </p:spPr>
      </p:pic>
      <p:pic>
        <p:nvPicPr>
          <p:cNvPr id="7" name="Picture 6">
            <a:extLst>
              <a:ext uri="{FF2B5EF4-FFF2-40B4-BE49-F238E27FC236}">
                <a16:creationId xmlns:a16="http://schemas.microsoft.com/office/drawing/2014/main" id="{C7B83E73-7F78-0C43-B6BF-B08733FE9C81}"/>
              </a:ext>
            </a:extLst>
          </p:cNvPr>
          <p:cNvPicPr>
            <a:picLocks noChangeAspect="1"/>
          </p:cNvPicPr>
          <p:nvPr/>
        </p:nvPicPr>
        <p:blipFill>
          <a:blip r:embed="rId5"/>
          <a:stretch>
            <a:fillRect/>
          </a:stretch>
        </p:blipFill>
        <p:spPr>
          <a:xfrm>
            <a:off x="6915150" y="1084262"/>
            <a:ext cx="2476500" cy="4876800"/>
          </a:xfrm>
          <a:prstGeom prst="rect">
            <a:avLst/>
          </a:prstGeom>
        </p:spPr>
      </p:pic>
    </p:spTree>
    <p:extLst>
      <p:ext uri="{BB962C8B-B14F-4D97-AF65-F5344CB8AC3E}">
        <p14:creationId xmlns:p14="http://schemas.microsoft.com/office/powerpoint/2010/main" val="392413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 Dog or Not</a:t>
            </a:r>
            <a:br>
              <a:rPr lang="en-US" dirty="0"/>
            </a:b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CD232C-CB27-A34A-83CB-C9975BC827AC}"/>
                  </a:ext>
                </a:extLst>
              </p:cNvPr>
              <p:cNvSpPr txBox="1"/>
              <p:nvPr/>
            </p:nvSpPr>
            <p:spPr>
              <a:xfrm>
                <a:off x="8496121" y="1227544"/>
                <a:ext cx="1426994" cy="338554"/>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1.05in</a:t>
                </a:r>
              </a:p>
            </p:txBody>
          </p:sp>
        </mc:Choice>
        <mc:Fallback xmlns="">
          <p:sp>
            <p:nvSpPr>
              <p:cNvPr id="6" name="TextBox 5">
                <a:extLst>
                  <a:ext uri="{FF2B5EF4-FFF2-40B4-BE49-F238E27FC236}">
                    <a16:creationId xmlns:a16="http://schemas.microsoft.com/office/drawing/2014/main" id="{0BCD232C-CB27-A34A-83CB-C9975BC827AC}"/>
                  </a:ext>
                </a:extLst>
              </p:cNvPr>
              <p:cNvSpPr txBox="1">
                <a:spLocks noRot="1" noChangeAspect="1" noMove="1" noResize="1" noEditPoints="1" noAdjustHandles="1" noChangeArrowheads="1" noChangeShapeType="1" noTextEdit="1"/>
              </p:cNvSpPr>
              <p:nvPr/>
            </p:nvSpPr>
            <p:spPr>
              <a:xfrm>
                <a:off x="8496121" y="1227544"/>
                <a:ext cx="1426994" cy="338554"/>
              </a:xfrm>
              <a:prstGeom prst="rect">
                <a:avLst/>
              </a:prstGeom>
              <a:blipFill>
                <a:blip r:embed="rId3"/>
                <a:stretch>
                  <a:fillRect l="-870" t="-3571" b="-17857"/>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441A92-FBDE-644F-BB24-7E708E907D20}"/>
                  </a:ext>
                </a:extLst>
              </p:cNvPr>
              <p:cNvSpPr txBox="1"/>
              <p:nvPr/>
            </p:nvSpPr>
            <p:spPr>
              <a:xfrm>
                <a:off x="7536579" y="2190296"/>
                <a:ext cx="1531188"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0.725in</a:t>
                </a:r>
              </a:p>
            </p:txBody>
          </p:sp>
        </mc:Choice>
        <mc:Fallback xmlns="">
          <p:sp>
            <p:nvSpPr>
              <p:cNvPr id="7" name="TextBox 6">
                <a:extLst>
                  <a:ext uri="{FF2B5EF4-FFF2-40B4-BE49-F238E27FC236}">
                    <a16:creationId xmlns:a16="http://schemas.microsoft.com/office/drawing/2014/main" id="{70441A92-FBDE-644F-BB24-7E708E907D20}"/>
                  </a:ext>
                </a:extLst>
              </p:cNvPr>
              <p:cNvSpPr txBox="1">
                <a:spLocks noRot="1" noChangeAspect="1" noMove="1" noResize="1" noEditPoints="1" noAdjustHandles="1" noChangeArrowheads="1" noChangeShapeType="1" noTextEdit="1"/>
              </p:cNvSpPr>
              <p:nvPr/>
            </p:nvSpPr>
            <p:spPr>
              <a:xfrm>
                <a:off x="7536579" y="2190296"/>
                <a:ext cx="1531188" cy="338554"/>
              </a:xfrm>
              <a:prstGeom prst="rect">
                <a:avLst/>
              </a:prstGeom>
              <a:blipFill>
                <a:blip r:embed="rId4"/>
                <a:stretch>
                  <a:fillRect l="-806" b="-1333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44DA1F6-375F-9E46-AB37-A64B00842924}"/>
              </a:ext>
            </a:extLst>
          </p:cNvPr>
          <p:cNvCxnSpPr>
            <a:stCxn id="6" idx="2"/>
            <a:endCxn id="7" idx="0"/>
          </p:cNvCxnSpPr>
          <p:nvPr/>
        </p:nvCxnSpPr>
        <p:spPr>
          <a:xfrm flipH="1">
            <a:off x="8302173" y="1566098"/>
            <a:ext cx="907445"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4B0EE0B-EE0E-F843-A6B6-6D426531FF61}"/>
              </a:ext>
            </a:extLst>
          </p:cNvPr>
          <p:cNvSpPr txBox="1"/>
          <p:nvPr/>
        </p:nvSpPr>
        <p:spPr>
          <a:xfrm>
            <a:off x="8317970" y="1655947"/>
            <a:ext cx="491225" cy="369332"/>
          </a:xfrm>
          <a:prstGeom prst="rect">
            <a:avLst/>
          </a:prstGeom>
          <a:noFill/>
        </p:spPr>
        <p:txBody>
          <a:bodyPr wrap="none" rtlCol="0">
            <a:spAutoFit/>
          </a:bodyPr>
          <a:lstStyle/>
          <a:p>
            <a:r>
              <a:rPr lang="en-US" dirty="0"/>
              <a:t>yes</a:t>
            </a:r>
          </a:p>
        </p:txBody>
      </p:sp>
      <p:cxnSp>
        <p:nvCxnSpPr>
          <p:cNvPr id="16" name="Straight Arrow Connector 15">
            <a:extLst>
              <a:ext uri="{FF2B5EF4-FFF2-40B4-BE49-F238E27FC236}">
                <a16:creationId xmlns:a16="http://schemas.microsoft.com/office/drawing/2014/main" id="{1FBA9F48-F0D8-AA43-B006-2A6BA42B802A}"/>
              </a:ext>
            </a:extLst>
          </p:cNvPr>
          <p:cNvCxnSpPr>
            <a:cxnSpLocks/>
            <a:stCxn id="6" idx="2"/>
          </p:cNvCxnSpPr>
          <p:nvPr/>
        </p:nvCxnSpPr>
        <p:spPr>
          <a:xfrm>
            <a:off x="9209618" y="1566098"/>
            <a:ext cx="1038890"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84AA565-ACC6-884C-9A0C-69347FCFC245}"/>
              </a:ext>
            </a:extLst>
          </p:cNvPr>
          <p:cNvSpPr txBox="1"/>
          <p:nvPr/>
        </p:nvSpPr>
        <p:spPr>
          <a:xfrm>
            <a:off x="9836198" y="1655947"/>
            <a:ext cx="428322" cy="369332"/>
          </a:xfrm>
          <a:prstGeom prst="rect">
            <a:avLst/>
          </a:prstGeom>
          <a:noFill/>
        </p:spPr>
        <p:txBody>
          <a:bodyPr wrap="none" rtlCol="0">
            <a:spAutoFit/>
          </a:bodyPr>
          <a:lstStyle/>
          <a:p>
            <a:r>
              <a:rPr lang="en-US" dirty="0"/>
              <a:t>no</a:t>
            </a:r>
          </a:p>
        </p:txBody>
      </p:sp>
      <p:pic>
        <p:nvPicPr>
          <p:cNvPr id="25" name="Picture 24">
            <a:extLst>
              <a:ext uri="{FF2B5EF4-FFF2-40B4-BE49-F238E27FC236}">
                <a16:creationId xmlns:a16="http://schemas.microsoft.com/office/drawing/2014/main" id="{3B831802-2BBE-1749-9F9E-BF9914CAE8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381" y="4254827"/>
            <a:ext cx="629390" cy="707380"/>
          </a:xfrm>
          <a:prstGeom prst="rect">
            <a:avLst/>
          </a:prstGeom>
        </p:spPr>
      </p:pic>
      <p:cxnSp>
        <p:nvCxnSpPr>
          <p:cNvPr id="27" name="Straight Connector 26">
            <a:extLst>
              <a:ext uri="{FF2B5EF4-FFF2-40B4-BE49-F238E27FC236}">
                <a16:creationId xmlns:a16="http://schemas.microsoft.com/office/drawing/2014/main" id="{996A8577-723D-7141-ADA1-F3E094D64903}"/>
              </a:ext>
            </a:extLst>
          </p:cNvPr>
          <p:cNvCxnSpPr>
            <a:cxnSpLocks/>
          </p:cNvCxnSpPr>
          <p:nvPr/>
        </p:nvCxnSpPr>
        <p:spPr>
          <a:xfrm flipH="1" flipV="1">
            <a:off x="6096768" y="430198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FB1FC898-ECCC-B645-ADA3-F80FD45705FE}"/>
              </a:ext>
            </a:extLst>
          </p:cNvPr>
          <p:cNvCxnSpPr>
            <a:cxnSpLocks/>
          </p:cNvCxnSpPr>
          <p:nvPr/>
        </p:nvCxnSpPr>
        <p:spPr>
          <a:xfrm flipV="1">
            <a:off x="6128220" y="428379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36" name="Oval 35">
            <a:extLst>
              <a:ext uri="{FF2B5EF4-FFF2-40B4-BE49-F238E27FC236}">
                <a16:creationId xmlns:a16="http://schemas.microsoft.com/office/drawing/2014/main" id="{DE9A78A5-3C88-D540-BB99-5A8C4150784B}"/>
              </a:ext>
            </a:extLst>
          </p:cNvPr>
          <p:cNvSpPr/>
          <p:nvPr/>
        </p:nvSpPr>
        <p:spPr>
          <a:xfrm>
            <a:off x="5982248" y="419076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3A5F77-42F9-9C4E-8CEE-868A1711BE8A}"/>
                  </a:ext>
                </a:extLst>
              </p:cNvPr>
              <p:cNvSpPr txBox="1"/>
              <p:nvPr/>
            </p:nvSpPr>
            <p:spPr>
              <a:xfrm>
                <a:off x="6660153" y="3158364"/>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6.25in</a:t>
                </a:r>
              </a:p>
            </p:txBody>
          </p:sp>
        </mc:Choice>
        <mc:Fallback xmlns="">
          <p:sp>
            <p:nvSpPr>
              <p:cNvPr id="37" name="TextBox 36">
                <a:extLst>
                  <a:ext uri="{FF2B5EF4-FFF2-40B4-BE49-F238E27FC236}">
                    <a16:creationId xmlns:a16="http://schemas.microsoft.com/office/drawing/2014/main" id="{753A5F77-42F9-9C4E-8CEE-868A1711BE8A}"/>
                  </a:ext>
                </a:extLst>
              </p:cNvPr>
              <p:cNvSpPr txBox="1">
                <a:spLocks noRot="1" noChangeAspect="1" noMove="1" noResize="1" noEditPoints="1" noAdjustHandles="1" noChangeArrowheads="1" noChangeShapeType="1" noTextEdit="1"/>
              </p:cNvSpPr>
              <p:nvPr/>
            </p:nvSpPr>
            <p:spPr>
              <a:xfrm>
                <a:off x="6660153" y="3158364"/>
                <a:ext cx="1475212" cy="338554"/>
              </a:xfrm>
              <a:prstGeom prst="rect">
                <a:avLst/>
              </a:prstGeom>
              <a:blipFill>
                <a:blip r:embed="rId6"/>
                <a:stretch>
                  <a:fillRect l="-833" b="-13793"/>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7AAA484-1550-4B4A-A23F-541C6FAE5D84}"/>
              </a:ext>
            </a:extLst>
          </p:cNvPr>
          <p:cNvCxnSpPr>
            <a:cxnSpLocks/>
            <a:endCxn id="37" idx="0"/>
          </p:cNvCxnSpPr>
          <p:nvPr/>
        </p:nvCxnSpPr>
        <p:spPr>
          <a:xfrm flipH="1">
            <a:off x="7397759" y="2534166"/>
            <a:ext cx="935441"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F991B87-BF87-E647-878B-C65F6A3B0A96}"/>
              </a:ext>
            </a:extLst>
          </p:cNvPr>
          <p:cNvSpPr txBox="1"/>
          <p:nvPr/>
        </p:nvSpPr>
        <p:spPr>
          <a:xfrm>
            <a:off x="7441544" y="2624015"/>
            <a:ext cx="491225"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FB3DFF24-22A4-2E49-B8B2-E4332C992F53}"/>
              </a:ext>
            </a:extLst>
          </p:cNvPr>
          <p:cNvCxnSpPr>
            <a:cxnSpLocks/>
            <a:stCxn id="7" idx="2"/>
            <a:endCxn id="42" idx="0"/>
          </p:cNvCxnSpPr>
          <p:nvPr/>
        </p:nvCxnSpPr>
        <p:spPr>
          <a:xfrm>
            <a:off x="8302173" y="2528850"/>
            <a:ext cx="1798702"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C3F4724-0D9F-7C48-8E39-EACF16286ECF}"/>
              </a:ext>
            </a:extLst>
          </p:cNvPr>
          <p:cNvSpPr txBox="1"/>
          <p:nvPr/>
        </p:nvSpPr>
        <p:spPr>
          <a:xfrm>
            <a:off x="9140924" y="260718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33E5DA-D7DB-3E47-B083-FAD31F950C4F}"/>
                  </a:ext>
                </a:extLst>
              </p:cNvPr>
              <p:cNvSpPr txBox="1"/>
              <p:nvPr/>
            </p:nvSpPr>
            <p:spPr>
              <a:xfrm>
                <a:off x="9363269" y="3199622"/>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7.25in</a:t>
                </a:r>
              </a:p>
            </p:txBody>
          </p:sp>
        </mc:Choice>
        <mc:Fallback xmlns="">
          <p:sp>
            <p:nvSpPr>
              <p:cNvPr id="42" name="TextBox 41">
                <a:extLst>
                  <a:ext uri="{FF2B5EF4-FFF2-40B4-BE49-F238E27FC236}">
                    <a16:creationId xmlns:a16="http://schemas.microsoft.com/office/drawing/2014/main" id="{CF33E5DA-D7DB-3E47-B083-FAD31F950C4F}"/>
                  </a:ext>
                </a:extLst>
              </p:cNvPr>
              <p:cNvSpPr txBox="1">
                <a:spLocks noRot="1" noChangeAspect="1" noMove="1" noResize="1" noEditPoints="1" noAdjustHandles="1" noChangeArrowheads="1" noChangeShapeType="1" noTextEdit="1"/>
              </p:cNvSpPr>
              <p:nvPr/>
            </p:nvSpPr>
            <p:spPr>
              <a:xfrm>
                <a:off x="9363269" y="3199622"/>
                <a:ext cx="1475212" cy="338554"/>
              </a:xfrm>
              <a:prstGeom prst="rect">
                <a:avLst/>
              </a:prstGeom>
              <a:blipFill>
                <a:blip r:embed="rId7"/>
                <a:stretch>
                  <a:fillRect l="-840" b="-13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C8AB7602-6421-BE48-9CB2-D6B88BCB03DC}"/>
              </a:ext>
            </a:extLst>
          </p:cNvPr>
          <p:cNvCxnSpPr>
            <a:cxnSpLocks/>
            <a:stCxn id="37" idx="2"/>
          </p:cNvCxnSpPr>
          <p:nvPr/>
        </p:nvCxnSpPr>
        <p:spPr>
          <a:xfrm flipH="1">
            <a:off x="6499667" y="3496918"/>
            <a:ext cx="898092" cy="65030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AAE5174-DD61-D34D-A7FD-18DE31A942D3}"/>
              </a:ext>
            </a:extLst>
          </p:cNvPr>
          <p:cNvSpPr txBox="1"/>
          <p:nvPr/>
        </p:nvSpPr>
        <p:spPr>
          <a:xfrm>
            <a:off x="6543450" y="3612875"/>
            <a:ext cx="491225" cy="369332"/>
          </a:xfrm>
          <a:prstGeom prst="rect">
            <a:avLst/>
          </a:prstGeom>
          <a:noFill/>
        </p:spPr>
        <p:txBody>
          <a:bodyPr wrap="none" rtlCol="0">
            <a:spAutoFit/>
          </a:bodyPr>
          <a:lstStyle/>
          <a:p>
            <a:r>
              <a:rPr lang="en-US" dirty="0"/>
              <a:t>yes</a:t>
            </a:r>
          </a:p>
        </p:txBody>
      </p:sp>
      <p:cxnSp>
        <p:nvCxnSpPr>
          <p:cNvPr id="45" name="Straight Arrow Connector 44">
            <a:extLst>
              <a:ext uri="{FF2B5EF4-FFF2-40B4-BE49-F238E27FC236}">
                <a16:creationId xmlns:a16="http://schemas.microsoft.com/office/drawing/2014/main" id="{1A160D0F-76C5-7941-B3F6-02EC054A1261}"/>
              </a:ext>
            </a:extLst>
          </p:cNvPr>
          <p:cNvCxnSpPr>
            <a:cxnSpLocks/>
            <a:stCxn id="37" idx="2"/>
          </p:cNvCxnSpPr>
          <p:nvPr/>
        </p:nvCxnSpPr>
        <p:spPr>
          <a:xfrm>
            <a:off x="7397759" y="3496918"/>
            <a:ext cx="954971" cy="6325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69424CA-4186-D04D-BFF6-BD1516CD0A3F}"/>
              </a:ext>
            </a:extLst>
          </p:cNvPr>
          <p:cNvSpPr txBox="1"/>
          <p:nvPr/>
        </p:nvSpPr>
        <p:spPr>
          <a:xfrm>
            <a:off x="8061678" y="3612875"/>
            <a:ext cx="428322" cy="369332"/>
          </a:xfrm>
          <a:prstGeom prst="rect">
            <a:avLst/>
          </a:prstGeom>
          <a:noFill/>
        </p:spPr>
        <p:txBody>
          <a:bodyPr wrap="square" rtlCol="0">
            <a:spAutoFit/>
          </a:bodyPr>
          <a:lstStyle/>
          <a:p>
            <a:r>
              <a:rPr lang="en-US" dirty="0"/>
              <a:t>no</a:t>
            </a:r>
          </a:p>
        </p:txBody>
      </p:sp>
      <p:cxnSp>
        <p:nvCxnSpPr>
          <p:cNvPr id="47" name="Straight Arrow Connector 46">
            <a:extLst>
              <a:ext uri="{FF2B5EF4-FFF2-40B4-BE49-F238E27FC236}">
                <a16:creationId xmlns:a16="http://schemas.microsoft.com/office/drawing/2014/main" id="{273517B8-B1AC-4B4D-B02E-3534DB396A0F}"/>
              </a:ext>
            </a:extLst>
          </p:cNvPr>
          <p:cNvCxnSpPr>
            <a:cxnSpLocks/>
            <a:stCxn id="42" idx="2"/>
          </p:cNvCxnSpPr>
          <p:nvPr/>
        </p:nvCxnSpPr>
        <p:spPr>
          <a:xfrm flipH="1">
            <a:off x="9535084" y="3538176"/>
            <a:ext cx="565791" cy="7146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5EE957FF-ABAF-E947-A84A-A58B97D049B2}"/>
              </a:ext>
            </a:extLst>
          </p:cNvPr>
          <p:cNvSpPr txBox="1"/>
          <p:nvPr/>
        </p:nvSpPr>
        <p:spPr>
          <a:xfrm>
            <a:off x="9237838" y="3668524"/>
            <a:ext cx="491225"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819BF0DC-34CB-3E40-BBF5-A15BB958D20C}"/>
              </a:ext>
            </a:extLst>
          </p:cNvPr>
          <p:cNvCxnSpPr>
            <a:cxnSpLocks/>
            <a:stCxn id="42" idx="2"/>
          </p:cNvCxnSpPr>
          <p:nvPr/>
        </p:nvCxnSpPr>
        <p:spPr>
          <a:xfrm>
            <a:off x="10100875" y="3538176"/>
            <a:ext cx="988076"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8A44ABF-0F58-C04E-AFFE-E8CD084810B7}"/>
              </a:ext>
            </a:extLst>
          </p:cNvPr>
          <p:cNvSpPr txBox="1"/>
          <p:nvPr/>
        </p:nvSpPr>
        <p:spPr>
          <a:xfrm>
            <a:off x="10594913" y="3598549"/>
            <a:ext cx="428322" cy="369332"/>
          </a:xfrm>
          <a:prstGeom prst="rect">
            <a:avLst/>
          </a:prstGeom>
          <a:noFill/>
        </p:spPr>
        <p:txBody>
          <a:bodyPr wrap="square" rtlCol="0">
            <a:spAutoFit/>
          </a:bodyPr>
          <a:lstStyle/>
          <a:p>
            <a:r>
              <a:rPr lang="en-US" dirty="0"/>
              <a:t>no</a:t>
            </a:r>
          </a:p>
        </p:txBody>
      </p:sp>
      <p:pic>
        <p:nvPicPr>
          <p:cNvPr id="65" name="Picture 64">
            <a:extLst>
              <a:ext uri="{FF2B5EF4-FFF2-40B4-BE49-F238E27FC236}">
                <a16:creationId xmlns:a16="http://schemas.microsoft.com/office/drawing/2014/main" id="{CB35C3AB-814A-E944-A97E-62B54C1A83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65368" y="4273013"/>
            <a:ext cx="629390" cy="707380"/>
          </a:xfrm>
          <a:prstGeom prst="rect">
            <a:avLst/>
          </a:prstGeom>
        </p:spPr>
      </p:pic>
      <p:cxnSp>
        <p:nvCxnSpPr>
          <p:cNvPr id="66" name="Straight Connector 65">
            <a:extLst>
              <a:ext uri="{FF2B5EF4-FFF2-40B4-BE49-F238E27FC236}">
                <a16:creationId xmlns:a16="http://schemas.microsoft.com/office/drawing/2014/main" id="{0AD6E4D3-C928-2F4F-83A9-E64989D2C4EB}"/>
              </a:ext>
            </a:extLst>
          </p:cNvPr>
          <p:cNvCxnSpPr>
            <a:cxnSpLocks/>
          </p:cNvCxnSpPr>
          <p:nvPr/>
        </p:nvCxnSpPr>
        <p:spPr>
          <a:xfrm flipH="1" flipV="1">
            <a:off x="11137755" y="4320169"/>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A19E1C17-272B-2242-8EF6-9ACBD41A6B88}"/>
              </a:ext>
            </a:extLst>
          </p:cNvPr>
          <p:cNvCxnSpPr>
            <a:cxnSpLocks/>
          </p:cNvCxnSpPr>
          <p:nvPr/>
        </p:nvCxnSpPr>
        <p:spPr>
          <a:xfrm flipV="1">
            <a:off x="11169207" y="4301983"/>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68" name="Oval 67">
            <a:extLst>
              <a:ext uri="{FF2B5EF4-FFF2-40B4-BE49-F238E27FC236}">
                <a16:creationId xmlns:a16="http://schemas.microsoft.com/office/drawing/2014/main" id="{A45D0F47-D9EA-6146-9EAF-7EB001899B71}"/>
              </a:ext>
            </a:extLst>
          </p:cNvPr>
          <p:cNvSpPr/>
          <p:nvPr/>
        </p:nvSpPr>
        <p:spPr>
          <a:xfrm>
            <a:off x="11023235" y="4208948"/>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F45B0A29-9AB6-C342-8F95-9B9464CD58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40924" y="4292871"/>
            <a:ext cx="629390" cy="707380"/>
          </a:xfrm>
          <a:prstGeom prst="rect">
            <a:avLst/>
          </a:prstGeom>
        </p:spPr>
      </p:pic>
      <p:pic>
        <p:nvPicPr>
          <p:cNvPr id="9" name="Picture 8">
            <a:extLst>
              <a:ext uri="{FF2B5EF4-FFF2-40B4-BE49-F238E27FC236}">
                <a16:creationId xmlns:a16="http://schemas.microsoft.com/office/drawing/2014/main" id="{B63A4C37-D675-194A-9506-4FBDF494BD8A}"/>
              </a:ext>
            </a:extLst>
          </p:cNvPr>
          <p:cNvPicPr>
            <a:picLocks noChangeAspect="1"/>
          </p:cNvPicPr>
          <p:nvPr/>
        </p:nvPicPr>
        <p:blipFill>
          <a:blip r:embed="rId8"/>
          <a:stretch>
            <a:fillRect/>
          </a:stretch>
        </p:blipFill>
        <p:spPr>
          <a:xfrm>
            <a:off x="845313" y="1869142"/>
            <a:ext cx="4051300" cy="3937000"/>
          </a:xfrm>
          <a:prstGeom prst="rect">
            <a:avLst/>
          </a:prstGeom>
        </p:spPr>
      </p:pic>
      <p:pic>
        <p:nvPicPr>
          <p:cNvPr id="51" name="Picture 50">
            <a:extLst>
              <a:ext uri="{FF2B5EF4-FFF2-40B4-BE49-F238E27FC236}">
                <a16:creationId xmlns:a16="http://schemas.microsoft.com/office/drawing/2014/main" id="{26EF0121-3C62-7048-AE43-9DCC6D11BD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66534" y="2238868"/>
            <a:ext cx="629390" cy="707380"/>
          </a:xfrm>
          <a:prstGeom prst="rect">
            <a:avLst/>
          </a:prstGeom>
        </p:spPr>
      </p:pic>
      <p:cxnSp>
        <p:nvCxnSpPr>
          <p:cNvPr id="52" name="Straight Connector 51">
            <a:extLst>
              <a:ext uri="{FF2B5EF4-FFF2-40B4-BE49-F238E27FC236}">
                <a16:creationId xmlns:a16="http://schemas.microsoft.com/office/drawing/2014/main" id="{F06E888B-AEA8-5D43-90C1-FAD2AE169EC2}"/>
              </a:ext>
            </a:extLst>
          </p:cNvPr>
          <p:cNvCxnSpPr>
            <a:cxnSpLocks/>
          </p:cNvCxnSpPr>
          <p:nvPr/>
        </p:nvCxnSpPr>
        <p:spPr>
          <a:xfrm flipH="1" flipV="1">
            <a:off x="10338921" y="2286024"/>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686654B0-7A58-0D4D-8FD7-539DF49A7C78}"/>
              </a:ext>
            </a:extLst>
          </p:cNvPr>
          <p:cNvCxnSpPr>
            <a:cxnSpLocks/>
          </p:cNvCxnSpPr>
          <p:nvPr/>
        </p:nvCxnSpPr>
        <p:spPr>
          <a:xfrm flipV="1">
            <a:off x="10370373" y="2267838"/>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a16="http://schemas.microsoft.com/office/drawing/2014/main" id="{7F287499-CC21-084C-A76C-BA8C20A08FA6}"/>
              </a:ext>
            </a:extLst>
          </p:cNvPr>
          <p:cNvSpPr/>
          <p:nvPr/>
        </p:nvSpPr>
        <p:spPr>
          <a:xfrm>
            <a:off x="10224401" y="2174803"/>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5" name="Picture 54">
            <a:extLst>
              <a:ext uri="{FF2B5EF4-FFF2-40B4-BE49-F238E27FC236}">
                <a16:creationId xmlns:a16="http://schemas.microsoft.com/office/drawing/2014/main" id="{F2457AD9-CA37-424B-8BF8-B813BF829B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14021" y="4316877"/>
            <a:ext cx="629390" cy="707380"/>
          </a:xfrm>
          <a:prstGeom prst="rect">
            <a:avLst/>
          </a:prstGeom>
        </p:spPr>
      </p:pic>
      <p:cxnSp>
        <p:nvCxnSpPr>
          <p:cNvPr id="56" name="Straight Connector 55">
            <a:extLst>
              <a:ext uri="{FF2B5EF4-FFF2-40B4-BE49-F238E27FC236}">
                <a16:creationId xmlns:a16="http://schemas.microsoft.com/office/drawing/2014/main" id="{5E3A5450-C7A0-F349-AFA2-158B9210689F}"/>
              </a:ext>
            </a:extLst>
          </p:cNvPr>
          <p:cNvCxnSpPr>
            <a:cxnSpLocks/>
          </p:cNvCxnSpPr>
          <p:nvPr/>
        </p:nvCxnSpPr>
        <p:spPr>
          <a:xfrm flipH="1" flipV="1">
            <a:off x="8086408" y="436403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38C6A6D-43C2-D54A-9A69-91DA12ECABE3}"/>
              </a:ext>
            </a:extLst>
          </p:cNvPr>
          <p:cNvCxnSpPr>
            <a:cxnSpLocks/>
          </p:cNvCxnSpPr>
          <p:nvPr/>
        </p:nvCxnSpPr>
        <p:spPr>
          <a:xfrm flipV="1">
            <a:off x="8117860" y="434584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F4D110E-E8EF-994F-89BE-61330CDE8755}"/>
              </a:ext>
            </a:extLst>
          </p:cNvPr>
          <p:cNvSpPr/>
          <p:nvPr/>
        </p:nvSpPr>
        <p:spPr>
          <a:xfrm>
            <a:off x="7971888" y="425281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29A9A63-C6FB-064C-9C12-E5CB69E74817}"/>
              </a:ext>
            </a:extLst>
          </p:cNvPr>
          <p:cNvCxnSpPr/>
          <p:nvPr/>
        </p:nvCxnSpPr>
        <p:spPr>
          <a:xfrm flipV="1">
            <a:off x="3002280" y="1897995"/>
            <a:ext cx="0" cy="35410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64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9" grpId="0"/>
      <p:bldP spid="36" grpId="0" animBg="1"/>
      <p:bldP spid="37" grpId="0" animBg="1"/>
      <p:bldP spid="39" grpId="0"/>
      <p:bldP spid="41" grpId="0"/>
      <p:bldP spid="42" grpId="0" animBg="1"/>
      <p:bldP spid="44" grpId="0"/>
      <p:bldP spid="46" grpId="0"/>
      <p:bldP spid="48" grpId="0"/>
      <p:bldP spid="50" grpId="0"/>
      <p:bldP spid="68" grpId="0" animBg="1"/>
      <p:bldP spid="54" grpId="0" animBg="1"/>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5" name="Picture 4">
            <a:extLst>
              <a:ext uri="{FF2B5EF4-FFF2-40B4-BE49-F238E27FC236}">
                <a16:creationId xmlns:a16="http://schemas.microsoft.com/office/drawing/2014/main" id="{011E9B2B-8638-1440-A595-A9E1B4115AC3}"/>
              </a:ext>
            </a:extLst>
          </p:cNvPr>
          <p:cNvPicPr>
            <a:picLocks noChangeAspect="1"/>
          </p:cNvPicPr>
          <p:nvPr/>
        </p:nvPicPr>
        <p:blipFill>
          <a:blip r:embed="rId2"/>
          <a:stretch>
            <a:fillRect/>
          </a:stretch>
        </p:blipFill>
        <p:spPr>
          <a:xfrm>
            <a:off x="2927039" y="642176"/>
            <a:ext cx="5692853" cy="5559296"/>
          </a:xfrm>
          <a:prstGeom prst="rect">
            <a:avLst/>
          </a:prstGeom>
        </p:spPr>
      </p:pic>
    </p:spTree>
    <p:extLst>
      <p:ext uri="{BB962C8B-B14F-4D97-AF65-F5344CB8AC3E}">
        <p14:creationId xmlns:p14="http://schemas.microsoft.com/office/powerpoint/2010/main" val="2608884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46</a:t>
            </a:fld>
            <a:endParaRPr lang="en-US"/>
          </a:p>
        </p:txBody>
      </p:sp>
      <p:pic>
        <p:nvPicPr>
          <p:cNvPr id="4" name="Picture 3">
            <a:extLst>
              <a:ext uri="{FF2B5EF4-FFF2-40B4-BE49-F238E27FC236}">
                <a16:creationId xmlns:a16="http://schemas.microsoft.com/office/drawing/2014/main" id="{A3AAD539-7A2C-F64E-84C8-13A636283A9B}"/>
              </a:ext>
            </a:extLst>
          </p:cNvPr>
          <p:cNvPicPr>
            <a:picLocks noChangeAspect="1"/>
          </p:cNvPicPr>
          <p:nvPr/>
        </p:nvPicPr>
        <p:blipFill>
          <a:blip r:embed="rId2"/>
          <a:stretch>
            <a:fillRect/>
          </a:stretch>
        </p:blipFill>
        <p:spPr>
          <a:xfrm>
            <a:off x="3048001" y="1135544"/>
            <a:ext cx="5406289" cy="5265256"/>
          </a:xfrm>
          <a:prstGeom prst="rect">
            <a:avLst/>
          </a:prstGeom>
        </p:spPr>
      </p:pic>
    </p:spTree>
    <p:extLst>
      <p:ext uri="{BB962C8B-B14F-4D97-AF65-F5344CB8AC3E}">
        <p14:creationId xmlns:p14="http://schemas.microsoft.com/office/powerpoint/2010/main" val="347649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C53DA3-2DFB-6542-AA44-7CA6FC49E2F0}"/>
              </a:ext>
            </a:extLst>
          </p:cNvPr>
          <p:cNvPicPr>
            <a:picLocks noChangeAspect="1"/>
          </p:cNvPicPr>
          <p:nvPr/>
        </p:nvPicPr>
        <p:blipFill>
          <a:blip r:embed="rId2"/>
          <a:stretch>
            <a:fillRect/>
          </a:stretch>
        </p:blipFill>
        <p:spPr>
          <a:xfrm>
            <a:off x="2927039" y="642176"/>
            <a:ext cx="5692853" cy="5559296"/>
          </a:xfrm>
          <a:prstGeom prst="rect">
            <a:avLst/>
          </a:prstGeom>
        </p:spPr>
      </p:pic>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47</a:t>
            </a:fld>
            <a:endParaRPr lang="en-US"/>
          </a:p>
        </p:txBody>
      </p:sp>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3216847" y="4118897"/>
            <a:ext cx="2191494" cy="2093870"/>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V="1">
            <a:off x="3181511" y="4107603"/>
            <a:ext cx="2226830" cy="2127323"/>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3216848" y="4107602"/>
            <a:ext cx="2191493" cy="2093870"/>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6463944" y="4943944"/>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6463944" y="4943944"/>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6463945" y="4943944"/>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71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2890061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sz="2400" dirty="0"/>
                  <a:t>Rather than preventing a complex tree from growing, we can obtain a simpler tree by ‘pruning’ a complex one. </a:t>
                </a:r>
              </a:p>
              <a:p>
                <a:pPr>
                  <a:spcAft>
                    <a:spcPts val="1500"/>
                  </a:spcAft>
                </a:pPr>
                <a:r>
                  <a:rPr lang="en-US" sz="2400" dirty="0"/>
                  <a:t>There are many method of pruning, a common one is </a:t>
                </a:r>
                <a:r>
                  <a:rPr lang="en-US" sz="2400" b="1" i="1" dirty="0"/>
                  <a:t>cost complexity pruning</a:t>
                </a:r>
                <a:r>
                  <a:rPr lang="en-US" sz="2400" dirty="0"/>
                  <a:t>, where by we select from a array of smaller subtrees of the full model that optimizes a balance of performance and efficiency. </a:t>
                </a:r>
              </a:p>
              <a:p>
                <a:pPr>
                  <a:spcAft>
                    <a:spcPts val="1500"/>
                  </a:spcAft>
                </a:pPr>
                <a:r>
                  <a:rPr lang="en-US" sz="2400"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𝐶</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rPr>
                        <m:t>𝐸𝑟𝑟𝑜𝑟</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ea typeface="Cambria Math" charset="0"/>
                          <a:cs typeface="Cambria Math" charset="0"/>
                        </a:rPr>
                        <m:t>𝛼</m:t>
                      </m:r>
                      <m:d>
                        <m:dPr>
                          <m:begChr m:val="|"/>
                          <m:endChr m:val="|"/>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𝑇</m:t>
                          </m:r>
                        </m:e>
                      </m:d>
                    </m:oMath>
                  </m:oMathPara>
                </a14:m>
                <a:endParaRPr lang="en-US" sz="2400" b="0" dirty="0">
                  <a:ea typeface="Cambria Math" charset="0"/>
                  <a:cs typeface="Cambria Math" charset="0"/>
                </a:endParaRPr>
              </a:p>
              <a:p>
                <a:pPr>
                  <a:spcBef>
                    <a:spcPts val="624"/>
                  </a:spcBef>
                  <a:spcAft>
                    <a:spcPts val="2700"/>
                  </a:spcAft>
                </a:pPr>
                <a:r>
                  <a:rPr lang="en-US" sz="2400" dirty="0"/>
                  <a:t>where </a:t>
                </a:r>
                <a:r>
                  <a:rPr lang="en-US" sz="2400" i="1" dirty="0"/>
                  <a:t>T </a:t>
                </a:r>
                <a:r>
                  <a:rPr lang="en-US" sz="2400" dirty="0"/>
                  <a:t>is a decision (sub) tree, </a:t>
                </a:r>
                <a14:m>
                  <m:oMath xmlns:m="http://schemas.openxmlformats.org/officeDocument/2006/math">
                    <m:d>
                      <m:dPr>
                        <m:begChr m:val="|"/>
                        <m:endChr m:val="|"/>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𝑇</m:t>
                        </m:r>
                      </m:e>
                    </m:d>
                  </m:oMath>
                </a14:m>
                <a:r>
                  <a:rPr lang="en-US" sz="2400" dirty="0"/>
                  <a:t> is the number of leaves in the tree and </a:t>
                </a:r>
                <a14:m>
                  <m:oMath xmlns:m="http://schemas.openxmlformats.org/officeDocument/2006/math">
                    <m:r>
                      <a:rPr lang="en-US" sz="2400" i="1">
                        <a:latin typeface="Cambria Math" charset="0"/>
                        <a:ea typeface="Cambria Math" charset="0"/>
                        <a:cs typeface="Cambria Math" charset="0"/>
                      </a:rPr>
                      <m:t>𝛼</m:t>
                    </m:r>
                  </m:oMath>
                </a14:m>
                <a:r>
                  <a:rPr lang="en-US" sz="2400" dirty="0"/>
                  <a:t> is the parameter for penalizing model complexity.</a:t>
                </a:r>
              </a:p>
              <a:p>
                <a:pPr>
                  <a:spcAft>
                    <a:spcPts val="15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42244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u="sng"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It can be </a:t>
                </a:r>
                <a:r>
                  <a:rPr lang="en-US" sz="2400" i="1" dirty="0"/>
                  <a:t>generalized</a:t>
                </a:r>
                <a:r>
                  <a:rPr lang="en-US" sz="2400" dirty="0"/>
                  <a:t> with higher order polynomial terms.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r="-1229" b="-19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16161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11680" y="983807"/>
            <a:ext cx="8947108" cy="5032748"/>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488960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077844" y="992822"/>
            <a:ext cx="8661963" cy="4872355"/>
          </a:xfrm>
        </p:spPr>
      </p:pic>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39032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83484" y="852266"/>
            <a:ext cx="10097910" cy="5680075"/>
          </a:xfrm>
        </p:spPr>
      </p:pic>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639467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59280" y="1177925"/>
            <a:ext cx="8715021" cy="4902200"/>
          </a:xfrm>
        </p:spPr>
      </p:pic>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3724241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12539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104606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Next </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a:p>
            <a:r>
              <a:rPr lang="en-US" dirty="0"/>
              <a:t>								</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56</a:t>
            </a:fld>
            <a:endParaRPr lang="en-US"/>
          </a:p>
        </p:txBody>
      </p:sp>
    </p:spTree>
    <p:extLst>
      <p:ext uri="{BB962C8B-B14F-4D97-AF65-F5344CB8AC3E}">
        <p14:creationId xmlns:p14="http://schemas.microsoft.com/office/powerpoint/2010/main" val="182084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95450"/>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6096000" cy="492443"/>
          </a:xfrm>
          <a:prstGeom prst="rect">
            <a:avLst/>
          </a:prstGeom>
        </p:spPr>
        <p:txBody>
          <a:bodyPr>
            <a:spAutoFit/>
          </a:bodyPr>
          <a:lstStyle/>
          <a:p>
            <a:pPr>
              <a:spcAft>
                <a:spcPts val="1800"/>
              </a:spcAft>
            </a:pPr>
            <a:r>
              <a:rPr lang="en-US" sz="2600" dirty="0"/>
              <a:t>How do we decide a split here?</a:t>
            </a:r>
          </a:p>
        </p:txBody>
      </p:sp>
    </p:spTree>
    <p:extLst>
      <p:ext uri="{BB962C8B-B14F-4D97-AF65-F5344CB8AC3E}">
        <p14:creationId xmlns:p14="http://schemas.microsoft.com/office/powerpoint/2010/main" val="63699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Regression</a:t>
            </a:r>
          </a:p>
        </p:txBody>
      </p:sp>
      <p:sp>
        <p:nvSpPr>
          <p:cNvPr id="3" name="Slide Number Placeholder 2"/>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1893140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737696" cy="2111143"/>
              </a:xfrm>
            </p:spPr>
            <p:txBody>
              <a:bodyPr/>
              <a:lstStyle/>
              <a:p>
                <a:r>
                  <a:rPr lang="en-US" sz="2400" dirty="0"/>
                  <a:t>With just two modifications, we can use a decision tree model for regression: </a:t>
                </a:r>
              </a:p>
              <a:p>
                <a:pPr marL="457200" indent="-457200">
                  <a:buFont typeface="+mj-lt"/>
                  <a:buAutoNum type="arabicPeriod"/>
                </a:pPr>
                <a:r>
                  <a:rPr lang="en-US" sz="2400" dirty="0"/>
                  <a:t>The three splitting criteria we’ve examined each promoted splits that were pure - new regions increasingly specialized in a single class. </a:t>
                </a:r>
                <a:br>
                  <a:rPr lang="en-US" sz="2400" dirty="0"/>
                </a:br>
                <a:endParaRPr lang="en-US" sz="2400" dirty="0"/>
              </a:p>
              <a:p>
                <a:pPr marL="1200120" lvl="1" indent="-457200">
                  <a:buFont typeface="+mj-lt"/>
                  <a:buAutoNum type="alphaUcPeriod"/>
                </a:pPr>
                <a:r>
                  <a:rPr lang="en-US" sz="2200" b="1" dirty="0"/>
                  <a:t>For classification</a:t>
                </a:r>
                <a:r>
                  <a:rPr lang="en-US" sz="2200" dirty="0"/>
                  <a:t>, purity of the regions is a good indicator the performance of the model. </a:t>
                </a:r>
              </a:p>
              <a:p>
                <a:pPr marL="1200120" lvl="1" indent="-457200">
                  <a:buFont typeface="+mj-lt"/>
                  <a:buAutoNum type="alphaUcPeriod"/>
                </a:pPr>
                <a:r>
                  <a:rPr lang="en-US" sz="2200" b="1" dirty="0"/>
                  <a:t>For regression</a:t>
                </a:r>
                <a:r>
                  <a:rPr lang="en-US" sz="2200" dirty="0"/>
                  <a:t>, we want to select a splitting criterion that promotes splits that improves the predictive accuracy of the model as measured by, say, overall MSE. </a:t>
                </a:r>
              </a:p>
              <a:p>
                <a:pPr lvl="1" indent="0">
                  <a:buNone/>
                </a:pPr>
                <a:endParaRPr lang="en-US" sz="2200" dirty="0"/>
              </a:p>
              <a:p>
                <a:pPr marL="457200" indent="-457200">
                  <a:buFont typeface="+mj-lt"/>
                  <a:buAutoNum type="arabicPeriod"/>
                </a:pPr>
                <a:r>
                  <a:rPr lang="en-US" sz="2400" dirty="0"/>
                  <a:t>For regression with output in </a:t>
                </a:r>
                <a14:m>
                  <m:oMath xmlns:m="http://schemas.openxmlformats.org/officeDocument/2006/math">
                    <m:r>
                      <a:rPr lang="en-US" sz="2400" i="1" smtClean="0">
                        <a:latin typeface="Cambria Math" charset="0"/>
                        <a:ea typeface="Cambria Math" charset="0"/>
                        <a:cs typeface="Cambria Math" charset="0"/>
                      </a:rPr>
                      <m:t>ℝ</m:t>
                    </m:r>
                    <m:r>
                      <a:rPr lang="en-US" sz="2400" b="0" i="0" smtClean="0">
                        <a:latin typeface="Cambria Math" charset="0"/>
                        <a:ea typeface="Cambria Math" charset="0"/>
                        <a:cs typeface="Cambria Math" charset="0"/>
                      </a:rPr>
                      <m:t>,</m:t>
                    </m:r>
                  </m:oMath>
                </a14:m>
                <a:r>
                  <a:rPr lang="en-US" sz="2400" dirty="0"/>
                  <a:t> we want to label each region in the model with a real number - typically the average of the output values of the training points contained in the region.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a:blip r:embed="rId2"/>
                <a:stretch>
                  <a:fillRect l="-827" t="-2395" r="-946" b="-12694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3424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71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7152" y="926428"/>
                <a:ext cx="11261648" cy="5839497"/>
              </a:xfrm>
            </p:spPr>
            <p:txBody>
              <a:bodyPr/>
              <a:lstStyle/>
              <a:p>
                <a:pPr>
                  <a:spcAft>
                    <a:spcPts val="600"/>
                  </a:spcAft>
                </a:pPr>
                <a:r>
                  <a:rPr lang="en-US" sz="2400" dirty="0"/>
                  <a:t>The learning algorithms for decision trees in regression tasks is: </a:t>
                </a:r>
              </a:p>
              <a:p>
                <a:pPr marL="1200120" lvl="1" indent="-457200">
                  <a:spcAft>
                    <a:spcPts val="600"/>
                  </a:spcAft>
                  <a:buSzPct val="90000"/>
                  <a:buFont typeface="+mj-lt"/>
                  <a:buAutoNum type="arabicPeriod"/>
                </a:pPr>
                <a:r>
                  <a:rPr lang="en-US" sz="2200" dirty="0"/>
                  <a:t>Start with an empty decision tree (undivided features pace) </a:t>
                </a:r>
              </a:p>
              <a:p>
                <a:pPr marL="1200120" lvl="1" indent="-457200">
                  <a:spcAft>
                    <a:spcPts val="600"/>
                  </a:spcAft>
                  <a:buSzPct val="90000"/>
                  <a:buFont typeface="+mj-lt"/>
                  <a:buAutoNum type="arabicPeriod"/>
                </a:pPr>
                <a:r>
                  <a:rPr lang="en-US" sz="2200" dirty="0"/>
                  <a:t>Choose a predictor </a:t>
                </a:r>
                <a14:m>
                  <m:oMath xmlns:m="http://schemas.openxmlformats.org/officeDocument/2006/math">
                    <m:r>
                      <a:rPr lang="en-US" sz="2200" b="0" i="1" smtClean="0">
                        <a:latin typeface="Cambria Math" charset="0"/>
                      </a:rPr>
                      <m:t>𝑗</m:t>
                    </m:r>
                  </m:oMath>
                </a14:m>
                <a:r>
                  <a:rPr lang="en-US" sz="2200" dirty="0"/>
                  <a:t> on which to split and choose a threshold value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oMath>
                </a14:m>
                <a:r>
                  <a:rPr lang="en-US" sz="2200" dirty="0"/>
                  <a:t> for splitting such that the weighted average MSE of the new regions as smallest possible: </a:t>
                </a:r>
              </a:p>
              <a:p>
                <a:pPr lvl="1" indent="0" algn="ctr">
                  <a:spcAft>
                    <a:spcPts val="600"/>
                  </a:spcAft>
                  <a:buSzPct val="90000"/>
                  <a:buNone/>
                </a:pPr>
                <a14:m>
                  <m:oMathPara xmlns:m="http://schemas.openxmlformats.org/officeDocument/2006/math">
                    <m:oMathParaPr>
                      <m:jc m:val="centerGroup"/>
                    </m:oMathParaPr>
                    <m:oMath xmlns:m="http://schemas.openxmlformats.org/officeDocument/2006/math">
                      <m:func>
                        <m:funcPr>
                          <m:ctrlPr>
                            <a:rPr lang="mr-IN" sz="2200" i="1" smtClean="0">
                              <a:latin typeface="Cambria Math" panose="02040503050406030204" pitchFamily="18" charset="0"/>
                            </a:rPr>
                          </m:ctrlPr>
                        </m:funcPr>
                        <m:fName>
                          <m:limLow>
                            <m:limLowPr>
                              <m:ctrlPr>
                                <a:rPr lang="mr-IN" sz="2200" i="1" smtClean="0">
                                  <a:latin typeface="Cambria Math" panose="02040503050406030204" pitchFamily="18" charset="0"/>
                                </a:rPr>
                              </m:ctrlPr>
                            </m:limLowPr>
                            <m:e>
                              <m:r>
                                <m:rPr>
                                  <m:sty m:val="p"/>
                                </m:rPr>
                                <a:rPr lang="en-US" sz="2200" b="0" i="0" smtClean="0">
                                  <a:latin typeface="Cambria Math" charset="0"/>
                                </a:rPr>
                                <m:t>argmin</m:t>
                              </m:r>
                            </m:e>
                            <m:lim>
                              <m:r>
                                <a:rPr lang="en-US" sz="2200" b="0" i="1" smtClean="0">
                                  <a:latin typeface="Cambria Math" charset="0"/>
                                </a:rPr>
                                <m:t>𝑗</m:t>
                              </m:r>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lim>
                          </m:limLow>
                        </m:fName>
                        <m:e>
                          <m:d>
                            <m:dPr>
                              <m:begChr m:val="{"/>
                              <m:endChr m:val="}"/>
                              <m:ctrlPr>
                                <a:rPr lang="mr-IN" sz="220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1</m:t>
                                      </m:r>
                                    </m:sub>
                                  </m:sSub>
                                </m:num>
                                <m:den>
                                  <m:r>
                                    <a:rPr lang="en-US" sz="2200" b="0" i="1" smtClean="0">
                                      <a:latin typeface="Cambria Math" charset="0"/>
                                    </a:rPr>
                                    <m:t>𝑁</m:t>
                                  </m:r>
                                </m:den>
                              </m:f>
                              <m:r>
                                <m:rPr>
                                  <m:sty m:val="p"/>
                                </m:rPr>
                                <a:rPr lang="en-US" sz="2200" b="0" i="0" smtClean="0">
                                  <a:latin typeface="Cambria Math" charset="0"/>
                                </a:rPr>
                                <m:t>MSE</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b="0" i="1" smtClean="0">
                                  <a:latin typeface="Cambria Math"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2</m:t>
                                      </m:r>
                                    </m:sub>
                                  </m:sSub>
                                </m:num>
                                <m:den>
                                  <m:r>
                                    <a:rPr lang="en-US" sz="2200" b="0" i="1" smtClean="0">
                                      <a:latin typeface="Cambria Math" charset="0"/>
                                    </a:rPr>
                                    <m:t>𝑁</m:t>
                                  </m:r>
                                </m:den>
                              </m:f>
                              <m:r>
                                <a:rPr lang="en-US" sz="2200" b="0" i="1" smtClean="0">
                                  <a:latin typeface="Cambria Math" charset="0"/>
                                </a:rPr>
                                <m:t> </m:t>
                              </m:r>
                              <m:r>
                                <m:rPr>
                                  <m:sty m:val="p"/>
                                </m:rPr>
                                <a:rPr lang="en-US" sz="2200" b="0" i="0" smtClean="0">
                                  <a:latin typeface="Cambria Math" charset="0"/>
                                </a:rPr>
                                <m:t>MSE</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b="0" i="1" smtClean="0">
                                  <a:latin typeface="Cambria Math" charset="0"/>
                                </a:rPr>
                                <m:t>)</m:t>
                              </m:r>
                            </m:e>
                          </m:d>
                        </m:e>
                      </m:func>
                    </m:oMath>
                  </m:oMathPara>
                </a14:m>
                <a:endParaRPr lang="en-US" sz="2200" dirty="0"/>
              </a:p>
              <a:p>
                <a:pPr marL="1211263" lvl="1" indent="0">
                  <a:spcAft>
                    <a:spcPts val="600"/>
                  </a:spcAft>
                  <a:buSzPct val="90000"/>
                  <a:buNone/>
                </a:pPr>
                <a:r>
                  <a:rPr lang="en-US" sz="2200" dirty="0">
                    <a:latin typeface="Karla" charset="0"/>
                    <a:ea typeface="Karla" charset="0"/>
                    <a:cs typeface="Karla" charset="0"/>
                  </a:rPr>
                  <a:t>or equivalently,</a:t>
                </a:r>
              </a:p>
              <a:p>
                <a:pPr lvl="1" indent="0">
                  <a:spcAft>
                    <a:spcPts val="600"/>
                  </a:spcAft>
                  <a:buSzPct val="90000"/>
                  <a:buNone/>
                </a:pPr>
                <a14:m>
                  <m:oMathPara xmlns:m="http://schemas.openxmlformats.org/officeDocument/2006/math">
                    <m:oMathParaPr>
                      <m:jc m:val="center"/>
                    </m:oMathParaPr>
                    <m:oMath xmlns:m="http://schemas.openxmlformats.org/officeDocument/2006/math">
                      <m:func>
                        <m:funcPr>
                          <m:ctrlPr>
                            <a:rPr lang="mr-IN" sz="2200" i="1">
                              <a:latin typeface="Cambria Math" panose="02040503050406030204" pitchFamily="18" charset="0"/>
                            </a:rPr>
                          </m:ctrlPr>
                        </m:funcPr>
                        <m:fName>
                          <m:limLow>
                            <m:limLowPr>
                              <m:ctrlPr>
                                <a:rPr lang="mr-IN" sz="2200" i="1">
                                  <a:latin typeface="Cambria Math" panose="02040503050406030204" pitchFamily="18" charset="0"/>
                                </a:rPr>
                              </m:ctrlPr>
                            </m:limLowPr>
                            <m:e>
                              <m:r>
                                <m:rPr>
                                  <m:sty m:val="p"/>
                                </m:rPr>
                                <a:rPr lang="en-US" sz="2200">
                                  <a:latin typeface="Cambria Math" charset="0"/>
                                </a:rPr>
                                <m:t>argmin</m:t>
                              </m:r>
                            </m:e>
                            <m:lim>
                              <m:r>
                                <a:rPr lang="en-US" sz="2200" i="1">
                                  <a:latin typeface="Cambria Math" charset="0"/>
                                </a:rPr>
                                <m:t>𝑗</m:t>
                              </m:r>
                              <m:r>
                                <a:rPr lang="en-US" sz="2200" i="1">
                                  <a:latin typeface="Cambria Math" charset="0"/>
                                </a:rPr>
                                <m:t>, </m:t>
                              </m:r>
                              <m:sSub>
                                <m:sSubPr>
                                  <m:ctrlPr>
                                    <a:rPr lang="en-US" sz="2200" i="1">
                                      <a:latin typeface="Cambria Math" panose="02040503050406030204" pitchFamily="18" charset="0"/>
                                    </a:rPr>
                                  </m:ctrlPr>
                                </m:sSubPr>
                                <m:e>
                                  <m:r>
                                    <a:rPr lang="en-US" sz="2200" i="1">
                                      <a:latin typeface="Cambria Math" charset="0"/>
                                    </a:rPr>
                                    <m:t>𝑡</m:t>
                                  </m:r>
                                </m:e>
                                <m:sub>
                                  <m:r>
                                    <a:rPr lang="en-US" sz="2200" i="1">
                                      <a:latin typeface="Cambria Math" charset="0"/>
                                    </a:rPr>
                                    <m:t>𝑗</m:t>
                                  </m:r>
                                </m:sub>
                              </m:sSub>
                            </m:lim>
                          </m:limLow>
                        </m:fName>
                        <m:e>
                          <m:d>
                            <m:dPr>
                              <m:begChr m:val="{"/>
                              <m:endChr m:val="}"/>
                              <m:ctrlPr>
                                <a:rPr lang="mr-IN"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1</m:t>
                                      </m:r>
                                    </m:sub>
                                  </m:sSub>
                                </m:num>
                                <m:den>
                                  <m:r>
                                    <a:rPr lang="en-US" sz="2200" i="1">
                                      <a:latin typeface="Cambria Math" charset="0"/>
                                    </a:rPr>
                                    <m:t>𝑁</m:t>
                                  </m:r>
                                </m:den>
                              </m:f>
                              <m:r>
                                <m:rPr>
                                  <m:sty m:val="p"/>
                                </m:rPr>
                                <a:rPr lang="en-US" sz="2200" b="0" i="0" smtClean="0">
                                  <a:latin typeface="Cambria Math" charset="0"/>
                                </a:rPr>
                                <m:t>Var</m:t>
                              </m:r>
                              <m:d>
                                <m:dPr>
                                  <m:ctrlPr>
                                    <a:rPr lang="en-US" sz="2200" i="1">
                                      <a:latin typeface="Cambria Math" panose="02040503050406030204" pitchFamily="18" charset="0"/>
                                    </a:rPr>
                                  </m:ctrlPr>
                                </m:dPr>
                                <m:e>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i="1">
                                  <a:latin typeface="Cambria Math"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2</m:t>
                                      </m:r>
                                    </m:sub>
                                  </m:sSub>
                                </m:num>
                                <m:den>
                                  <m:r>
                                    <a:rPr lang="en-US" sz="2200" i="1">
                                      <a:latin typeface="Cambria Math" charset="0"/>
                                    </a:rPr>
                                    <m:t>𝑁</m:t>
                                  </m:r>
                                </m:den>
                              </m:f>
                              <m:r>
                                <a:rPr lang="en-US" sz="2200" i="1">
                                  <a:latin typeface="Cambria Math" charset="0"/>
                                </a:rPr>
                                <m:t> </m:t>
                              </m:r>
                              <m:r>
                                <m:rPr>
                                  <m:sty m:val="p"/>
                                </m:rPr>
                                <a:rPr lang="en-US" sz="2200" b="0" i="0" smtClean="0">
                                  <a:latin typeface="Cambria Math" charset="0"/>
                                </a:rPr>
                                <m:t>Var</m:t>
                              </m:r>
                              <m:r>
                                <a:rPr lang="en-US" sz="2200" i="1">
                                  <a:latin typeface="Cambria Math" charset="0"/>
                                </a:rPr>
                                <m:t>(</m:t>
                              </m:r>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i="1">
                                  <a:latin typeface="Cambria Math" charset="0"/>
                                </a:rPr>
                                <m:t>)</m:t>
                              </m:r>
                            </m:e>
                          </m:d>
                        </m:e>
                      </m:func>
                      <m:r>
                        <a:rPr lang="en-US" sz="2200" i="1">
                          <a:latin typeface="Cambria Math" charset="0"/>
                        </a:rPr>
                        <m:t> </m:t>
                      </m:r>
                    </m:oMath>
                  </m:oMathPara>
                </a14:m>
                <a:br>
                  <a:rPr lang="en-US" sz="2200" dirty="0"/>
                </a:br>
                <a:r>
                  <a:rPr lang="en-US"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𝑖</m:t>
                        </m:r>
                      </m:sub>
                    </m:sSub>
                  </m:oMath>
                </a14:m>
                <a:r>
                  <a:rPr lang="en-US" sz="2200" dirty="0"/>
                  <a:t> is the number of training points in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𝑅</m:t>
                        </m:r>
                      </m:e>
                      <m:sub>
                        <m:r>
                          <a:rPr lang="en-US" sz="2200" i="1">
                            <a:latin typeface="Cambria Math" charset="0"/>
                          </a:rPr>
                          <m:t>𝑖</m:t>
                        </m:r>
                      </m:sub>
                    </m:sSub>
                  </m:oMath>
                </a14:m>
                <a:r>
                  <a:rPr lang="en-US" sz="2200" dirty="0"/>
                  <a:t> and </a:t>
                </a:r>
                <a14:m>
                  <m:oMath xmlns:m="http://schemas.openxmlformats.org/officeDocument/2006/math">
                    <m:r>
                      <a:rPr lang="en-US" sz="2200" b="0" i="1" smtClean="0">
                        <a:latin typeface="Cambria Math" charset="0"/>
                      </a:rPr>
                      <m:t>𝑁</m:t>
                    </m:r>
                  </m:oMath>
                </a14:m>
                <a:r>
                  <a:rPr lang="en-US" sz="2200" dirty="0"/>
                  <a:t> is the number of points in </a:t>
                </a:r>
                <a14:m>
                  <m:oMath xmlns:m="http://schemas.openxmlformats.org/officeDocument/2006/math">
                    <m:r>
                      <a:rPr lang="en-US" sz="2200" b="0" i="1" smtClean="0">
                        <a:latin typeface="Cambria Math" charset="0"/>
                      </a:rPr>
                      <m:t>𝑅</m:t>
                    </m:r>
                  </m:oMath>
                </a14:m>
                <a:r>
                  <a:rPr lang="en-US" sz="2200" dirty="0"/>
                  <a:t>.</a:t>
                </a:r>
              </a:p>
              <a:p>
                <a:pPr lvl="1" indent="0">
                  <a:spcAft>
                    <a:spcPts val="600"/>
                  </a:spcAft>
                  <a:buSzPct val="90000"/>
                  <a:buNone/>
                </a:pPr>
                <a:r>
                  <a:rPr lang="en-US" sz="2200" dirty="0"/>
                  <a:t>3.      Recurse on each new node until </a:t>
                </a:r>
                <a:r>
                  <a:rPr lang="en-US" sz="2200" b="1" i="1" dirty="0"/>
                  <a:t>stopping condition </a:t>
                </a:r>
                <a:r>
                  <a:rPr lang="en-US" sz="2200" dirty="0"/>
                  <a:t>is met.</a:t>
                </a:r>
                <a:endParaRPr lang="en-US" sz="22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7152" y="926428"/>
                <a:ext cx="11261648" cy="5839497"/>
              </a:xfrm>
              <a:blipFill>
                <a:blip r:embed="rId2"/>
                <a:stretch>
                  <a:fillRect l="-788" t="-651" r="-6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13788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600" dirty="0"/>
                  <a:t>For any data point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charset="0"/>
                          </a:rPr>
                          <m:t>𝑥</m:t>
                        </m:r>
                      </m:e>
                      <m:sub>
                        <m:r>
                          <a:rPr lang="en-US" sz="2600" b="0" i="1" smtClean="0">
                            <a:latin typeface="Cambria Math" charset="0"/>
                          </a:rPr>
                          <m:t>𝑖</m:t>
                        </m:r>
                      </m:sub>
                    </m:sSub>
                  </m:oMath>
                </a14:m>
                <a:endParaRPr lang="en-US" sz="2600" dirty="0"/>
              </a:p>
              <a:p>
                <a:pPr marL="1200120" lvl="1" indent="-457200">
                  <a:spcAft>
                    <a:spcPts val="1800"/>
                  </a:spcAft>
                  <a:buSzPct val="90000"/>
                  <a:buFont typeface="+mj-lt"/>
                  <a:buAutoNum type="arabicPeriod"/>
                </a:pPr>
                <a:r>
                  <a:rPr lang="en-US" sz="2600" dirty="0"/>
                  <a:t>Traverse the tree until we reach a leaf node. </a:t>
                </a:r>
              </a:p>
              <a:p>
                <a:pPr marL="1200120" lvl="1" indent="-457200">
                  <a:spcAft>
                    <a:spcPts val="1800"/>
                  </a:spcAft>
                  <a:buSzPct val="90000"/>
                  <a:buFont typeface="+mj-lt"/>
                  <a:buAutoNum type="arabicPeriod"/>
                </a:pPr>
                <a:r>
                  <a:rPr lang="en-US" sz="2600" dirty="0"/>
                  <a:t>Averaged value of the response variable </a:t>
                </a:r>
                <a14:m>
                  <m:oMath xmlns:m="http://schemas.openxmlformats.org/officeDocument/2006/math">
                    <m:r>
                      <a:rPr lang="en-US" sz="2600" b="0" i="1" smtClean="0">
                        <a:latin typeface="Cambria Math" charset="0"/>
                      </a:rPr>
                      <m:t>𝑦</m:t>
                    </m:r>
                  </m:oMath>
                </a14:m>
                <a:r>
                  <a:rPr lang="en-US" sz="2600" dirty="0"/>
                  <a:t>’s in the  leaf (this is from the training set) is the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charset="0"/>
                              </a:rPr>
                              <m:t>𝑦</m:t>
                            </m:r>
                          </m:e>
                          <m:sub>
                            <m:r>
                              <a:rPr lang="en-US" sz="2600" b="0" i="1" smtClean="0">
                                <a:latin typeface="Cambria Math" charset="0"/>
                              </a:rPr>
                              <m:t>𝑖</m:t>
                            </m:r>
                          </m:sub>
                        </m:sSub>
                      </m:e>
                    </m:acc>
                  </m:oMath>
                </a14:m>
                <a:r>
                  <a:rPr lang="en-US" sz="2600" dirty="0">
                    <a:effectLst/>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3" t="-2395" b="-161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40491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62</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48558"/>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8556702" cy="492443"/>
          </a:xfrm>
          <a:prstGeom prst="rect">
            <a:avLst/>
          </a:prstGeom>
        </p:spPr>
        <p:txBody>
          <a:bodyPr wrap="square">
            <a:spAutoFit/>
          </a:bodyPr>
          <a:lstStyle/>
          <a:p>
            <a:pPr>
              <a:spcAft>
                <a:spcPts val="1800"/>
              </a:spcAft>
            </a:pPr>
            <a:r>
              <a:rPr lang="en-US" sz="2600" dirty="0"/>
              <a:t>How do we decide a split here?  Where should we split?</a:t>
            </a:r>
          </a:p>
        </p:txBody>
      </p:sp>
    </p:spTree>
    <p:extLst>
      <p:ext uri="{BB962C8B-B14F-4D97-AF65-F5344CB8AC3E}">
        <p14:creationId xmlns:p14="http://schemas.microsoft.com/office/powerpoint/2010/main" val="1808970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a:t>
            </a:r>
          </a:p>
        </p:txBody>
      </p:sp>
      <p:sp>
        <p:nvSpPr>
          <p:cNvPr id="4" name="Slide Number Placeholder 3"/>
          <p:cNvSpPr>
            <a:spLocks noGrp="1"/>
          </p:cNvSpPr>
          <p:nvPr>
            <p:ph type="sldNum" sz="quarter" idx="12"/>
          </p:nvPr>
        </p:nvSpPr>
        <p:spPr/>
        <p:txBody>
          <a:bodyPr/>
          <a:lstStyle/>
          <a:p>
            <a:fld id="{47445CB2-BF6F-6E49-AC61-7BDDE2E02F5B}" type="slidenum">
              <a:rPr lang="en-US" smtClean="0"/>
              <a:t>63</a:t>
            </a:fld>
            <a:endParaRPr lang="en-US"/>
          </a:p>
        </p:txBody>
      </p:sp>
      <p:pic>
        <p:nvPicPr>
          <p:cNvPr id="3" name="Picture 2">
            <a:extLst>
              <a:ext uri="{FF2B5EF4-FFF2-40B4-BE49-F238E27FC236}">
                <a16:creationId xmlns:a16="http://schemas.microsoft.com/office/drawing/2014/main" id="{29895555-A93F-874E-BA96-86146719BF33}"/>
              </a:ext>
            </a:extLst>
          </p:cNvPr>
          <p:cNvPicPr>
            <a:picLocks noChangeAspect="1"/>
          </p:cNvPicPr>
          <p:nvPr/>
        </p:nvPicPr>
        <p:blipFill>
          <a:blip r:embed="rId2"/>
          <a:stretch>
            <a:fillRect/>
          </a:stretch>
        </p:blipFill>
        <p:spPr>
          <a:xfrm>
            <a:off x="1467605" y="822903"/>
            <a:ext cx="9256790" cy="4571535"/>
          </a:xfrm>
          <a:prstGeom prst="rect">
            <a:avLst/>
          </a:prstGeom>
        </p:spPr>
      </p:pic>
      <p:sp>
        <p:nvSpPr>
          <p:cNvPr id="5" name="Rectangle 4">
            <a:extLst>
              <a:ext uri="{FF2B5EF4-FFF2-40B4-BE49-F238E27FC236}">
                <a16:creationId xmlns:a16="http://schemas.microsoft.com/office/drawing/2014/main" id="{B71BEEDC-6EF3-1540-AAC4-9A45586A9087}"/>
              </a:ext>
            </a:extLst>
          </p:cNvPr>
          <p:cNvSpPr/>
          <p:nvPr/>
        </p:nvSpPr>
        <p:spPr>
          <a:xfrm>
            <a:off x="1035641" y="5631478"/>
            <a:ext cx="7261283" cy="492443"/>
          </a:xfrm>
          <a:prstGeom prst="rect">
            <a:avLst/>
          </a:prstGeom>
        </p:spPr>
        <p:txBody>
          <a:bodyPr wrap="none">
            <a:spAutoFit/>
          </a:bodyPr>
          <a:lstStyle/>
          <a:p>
            <a:pPr>
              <a:spcAft>
                <a:spcPts val="1800"/>
              </a:spcAft>
            </a:pPr>
            <a:r>
              <a:rPr lang="en-US" sz="2600" dirty="0"/>
              <a:t>If we go to a depth of 2, where should we split next?</a:t>
            </a:r>
          </a:p>
        </p:txBody>
      </p:sp>
    </p:spTree>
    <p:extLst>
      <p:ext uri="{BB962C8B-B14F-4D97-AF65-F5344CB8AC3E}">
        <p14:creationId xmlns:p14="http://schemas.microsoft.com/office/powerpoint/2010/main" val="1670329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2)</a:t>
            </a:r>
          </a:p>
        </p:txBody>
      </p:sp>
      <p:sp>
        <p:nvSpPr>
          <p:cNvPr id="4" name="Slide Number Placeholder 3"/>
          <p:cNvSpPr>
            <a:spLocks noGrp="1"/>
          </p:cNvSpPr>
          <p:nvPr>
            <p:ph type="sldNum" sz="quarter" idx="12"/>
          </p:nvPr>
        </p:nvSpPr>
        <p:spPr/>
        <p:txBody>
          <a:bodyPr/>
          <a:lstStyle/>
          <a:p>
            <a:fld id="{47445CB2-BF6F-6E49-AC61-7BDDE2E02F5B}" type="slidenum">
              <a:rPr lang="en-US" smtClean="0"/>
              <a:t>64</a:t>
            </a:fld>
            <a:endParaRPr lang="en-US"/>
          </a:p>
        </p:txBody>
      </p:sp>
      <p:pic>
        <p:nvPicPr>
          <p:cNvPr id="3" name="Picture 2">
            <a:extLst>
              <a:ext uri="{FF2B5EF4-FFF2-40B4-BE49-F238E27FC236}">
                <a16:creationId xmlns:a16="http://schemas.microsoft.com/office/drawing/2014/main" id="{D32498DD-33BF-C948-B34D-E8A9B36D9540}"/>
              </a:ext>
            </a:extLst>
          </p:cNvPr>
          <p:cNvPicPr>
            <a:picLocks noChangeAspect="1"/>
          </p:cNvPicPr>
          <p:nvPr/>
        </p:nvPicPr>
        <p:blipFill>
          <a:blip r:embed="rId2"/>
          <a:stretch>
            <a:fillRect/>
          </a:stretch>
        </p:blipFill>
        <p:spPr>
          <a:xfrm>
            <a:off x="823720" y="1326995"/>
            <a:ext cx="9663228" cy="4772258"/>
          </a:xfrm>
          <a:prstGeom prst="rect">
            <a:avLst/>
          </a:prstGeom>
        </p:spPr>
      </p:pic>
    </p:spTree>
    <p:extLst>
      <p:ext uri="{BB962C8B-B14F-4D97-AF65-F5344CB8AC3E}">
        <p14:creationId xmlns:p14="http://schemas.microsoft.com/office/powerpoint/2010/main" val="309558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5)</a:t>
            </a: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pic>
        <p:nvPicPr>
          <p:cNvPr id="3" name="Picture 2">
            <a:extLst>
              <a:ext uri="{FF2B5EF4-FFF2-40B4-BE49-F238E27FC236}">
                <a16:creationId xmlns:a16="http://schemas.microsoft.com/office/drawing/2014/main" id="{A872AE20-20C7-EA4C-8FA0-69749B282E45}"/>
              </a:ext>
            </a:extLst>
          </p:cNvPr>
          <p:cNvPicPr>
            <a:picLocks noChangeAspect="1"/>
          </p:cNvPicPr>
          <p:nvPr/>
        </p:nvPicPr>
        <p:blipFill>
          <a:blip r:embed="rId2"/>
          <a:stretch>
            <a:fillRect/>
          </a:stretch>
        </p:blipFill>
        <p:spPr>
          <a:xfrm>
            <a:off x="1224636" y="1023240"/>
            <a:ext cx="9742727" cy="4811519"/>
          </a:xfrm>
          <a:prstGeom prst="rect">
            <a:avLst/>
          </a:prstGeom>
        </p:spPr>
      </p:pic>
    </p:spTree>
    <p:extLst>
      <p:ext uri="{BB962C8B-B14F-4D97-AF65-F5344CB8AC3E}">
        <p14:creationId xmlns:p14="http://schemas.microsoft.com/office/powerpoint/2010/main" val="3711540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10)</a:t>
            </a:r>
          </a:p>
        </p:txBody>
      </p:sp>
      <p:sp>
        <p:nvSpPr>
          <p:cNvPr id="4" name="Slide Number Placeholder 3"/>
          <p:cNvSpPr>
            <a:spLocks noGrp="1"/>
          </p:cNvSpPr>
          <p:nvPr>
            <p:ph type="sldNum" sz="quarter" idx="12"/>
          </p:nvPr>
        </p:nvSpPr>
        <p:spPr/>
        <p:txBody>
          <a:bodyPr/>
          <a:lstStyle/>
          <a:p>
            <a:fld id="{47445CB2-BF6F-6E49-AC61-7BDDE2E02F5B}" type="slidenum">
              <a:rPr lang="en-US" smtClean="0"/>
              <a:t>66</a:t>
            </a:fld>
            <a:endParaRPr lang="en-US"/>
          </a:p>
        </p:txBody>
      </p:sp>
      <p:pic>
        <p:nvPicPr>
          <p:cNvPr id="5" name="Picture 4">
            <a:extLst>
              <a:ext uri="{FF2B5EF4-FFF2-40B4-BE49-F238E27FC236}">
                <a16:creationId xmlns:a16="http://schemas.microsoft.com/office/drawing/2014/main" id="{31831156-7331-2849-B8AB-24188D091752}"/>
              </a:ext>
            </a:extLst>
          </p:cNvPr>
          <p:cNvPicPr>
            <a:picLocks noChangeAspect="1"/>
          </p:cNvPicPr>
          <p:nvPr/>
        </p:nvPicPr>
        <p:blipFill>
          <a:blip r:embed="rId2"/>
          <a:stretch>
            <a:fillRect/>
          </a:stretch>
        </p:blipFill>
        <p:spPr>
          <a:xfrm>
            <a:off x="846660" y="1099877"/>
            <a:ext cx="10498680" cy="5184852"/>
          </a:xfrm>
          <a:prstGeom prst="rect">
            <a:avLst/>
          </a:prstGeom>
        </p:spPr>
      </p:pic>
    </p:spTree>
    <p:extLst>
      <p:ext uri="{BB962C8B-B14F-4D97-AF65-F5344CB8AC3E}">
        <p14:creationId xmlns:p14="http://schemas.microsoft.com/office/powerpoint/2010/main" val="3861353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Most of the stopping conditions, like maximum depth or minimum number of points in region, we saw for classification trees can still be applied. </a:t>
                </a:r>
              </a:p>
              <a:p>
                <a:pPr>
                  <a:spcAft>
                    <a:spcPts val="1200"/>
                  </a:spcAft>
                </a:pPr>
                <a:r>
                  <a:rPr lang="en-US" sz="2400" dirty="0"/>
                  <a:t>In the place of purity gain, we can instead compute accuracy gain for splitting a region </a:t>
                </a:r>
                <a14:m>
                  <m:oMath xmlns:m="http://schemas.openxmlformats.org/officeDocument/2006/math">
                    <m:r>
                      <a:rPr lang="en-US" sz="2400" b="0" i="1" smtClean="0">
                        <a:latin typeface="Cambria Math" charset="0"/>
                      </a:rPr>
                      <m:t>𝑅</m:t>
                    </m:r>
                  </m:oMath>
                </a14:m>
                <a:endParaRPr lang="en-US" sz="2400" dirty="0"/>
              </a:p>
              <a:p>
                <a:pPr>
                  <a:spcAft>
                    <a:spcPts val="1200"/>
                  </a:spcAft>
                </a:pPr>
                <a:r>
                  <a:rPr lang="en-US" sz="2400" dirty="0"/>
                  <a:t> </a:t>
                </a:r>
              </a:p>
              <a:p>
                <a:pPr>
                  <a:spcAft>
                    <a:spcPts val="1200"/>
                  </a:spcAft>
                </a:pPr>
                <a:endParaRPr lang="en-US" sz="2400" dirty="0"/>
              </a:p>
              <a:p>
                <a:pPr>
                  <a:spcAft>
                    <a:spcPts val="1200"/>
                  </a:spcAft>
                </a:pPr>
                <a:endParaRPr lang="en-US" sz="2400" dirty="0"/>
              </a:p>
              <a:p>
                <a:pPr>
                  <a:spcAft>
                    <a:spcPts val="1200"/>
                  </a:spcAft>
                </a:pPr>
                <a:r>
                  <a:rPr lang="en-US" sz="2400" dirty="0"/>
                  <a:t>and stop the tree when the gain is less than some pre-defined threshold.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23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67</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217778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3" name="Content Placeholder 2"/>
          <p:cNvSpPr>
            <a:spLocks noGrp="1"/>
          </p:cNvSpPr>
          <p:nvPr>
            <p:ph idx="1"/>
          </p:nvPr>
        </p:nvSpPr>
        <p:spPr/>
        <p:txBody>
          <a:bodyPr/>
          <a:lstStyle/>
          <a:p>
            <a:pPr>
              <a:spcAft>
                <a:spcPts val="1200"/>
              </a:spcAft>
            </a:pPr>
            <a:r>
              <a:rPr lang="en-US" sz="2400" dirty="0"/>
              <a:t>Same issues as with classification trees. Avoid overfitting by pruning or limiting the depth of the tree and using CV. </a:t>
            </a:r>
          </a:p>
        </p:txBody>
      </p:sp>
      <p:sp>
        <p:nvSpPr>
          <p:cNvPr id="5" name="Slide Number Placeholder 4"/>
          <p:cNvSpPr>
            <a:spLocks noGrp="1"/>
          </p:cNvSpPr>
          <p:nvPr>
            <p:ph type="sldNum" sz="quarter" idx="12"/>
          </p:nvPr>
        </p:nvSpPr>
        <p:spPr/>
        <p:txBody>
          <a:bodyPr/>
          <a:lstStyle/>
          <a:p>
            <a:fld id="{47445CB2-BF6F-6E49-AC61-7BDDE2E02F5B}" type="slidenum">
              <a:rPr lang="en-US" smtClean="0"/>
              <a:t>68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003" y="2216394"/>
            <a:ext cx="6681997" cy="3758623"/>
          </a:xfrm>
          <a:prstGeom prst="rect">
            <a:avLst/>
          </a:prstGeom>
        </p:spPr>
      </p:pic>
    </p:spTree>
    <p:extLst>
      <p:ext uri="{BB962C8B-B14F-4D97-AF65-F5344CB8AC3E}">
        <p14:creationId xmlns:p14="http://schemas.microsoft.com/office/powerpoint/2010/main" val="1319182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Bootstrap-Aggregating (Bagging)</a:t>
            </a:r>
          </a:p>
        </p:txBody>
      </p:sp>
      <p:sp>
        <p:nvSpPr>
          <p:cNvPr id="3" name="Slide Number Placeholder 2"/>
          <p:cNvSpPr>
            <a:spLocks noGrp="1"/>
          </p:cNvSpPr>
          <p:nvPr>
            <p:ph type="sldNum" sz="quarter" idx="12"/>
          </p:nvPr>
        </p:nvSpPr>
        <p:spPr/>
        <p:txBody>
          <a:bodyPr/>
          <a:lstStyle/>
          <a:p>
            <a:fld id="{47445CB2-BF6F-6E49-AC61-7BDDE2E02F5B}" type="slidenum">
              <a:rPr lang="en-US" smtClean="0"/>
              <a:t>69</a:t>
            </a:fld>
            <a:endParaRPr lang="en-US"/>
          </a:p>
        </p:txBody>
      </p:sp>
    </p:spTree>
    <p:extLst>
      <p:ext uri="{BB962C8B-B14F-4D97-AF65-F5344CB8AC3E}">
        <p14:creationId xmlns:p14="http://schemas.microsoft.com/office/powerpoint/2010/main" val="234232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421089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the variance</a:t>
            </a:r>
          </a:p>
        </p:txBody>
      </p:sp>
      <p:sp>
        <p:nvSpPr>
          <p:cNvPr id="4" name="Slide Number Placeholder 3"/>
          <p:cNvSpPr>
            <a:spLocks noGrp="1"/>
          </p:cNvSpPr>
          <p:nvPr>
            <p:ph type="sldNum" sz="quarter" idx="12"/>
          </p:nvPr>
        </p:nvSpPr>
        <p:spPr/>
        <p:txBody>
          <a:bodyPr/>
          <a:lstStyle/>
          <a:p>
            <a:fld id="{47445CB2-BF6F-6E49-AC61-7BDDE2E02F5B}" type="slidenum">
              <a:rPr lang="en-US" smtClean="0"/>
              <a:t>70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43" y="1096962"/>
            <a:ext cx="5486400" cy="5486400"/>
          </a:xfrm>
          <a:prstGeom prst="rect">
            <a:avLst/>
          </a:prstGeom>
        </p:spPr>
      </p:pic>
    </p:spTree>
    <p:extLst>
      <p:ext uri="{BB962C8B-B14F-4D97-AF65-F5344CB8AC3E}">
        <p14:creationId xmlns:p14="http://schemas.microsoft.com/office/powerpoint/2010/main" val="1035710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Hyper-parameters: Depth</a:t>
            </a:r>
          </a:p>
        </p:txBody>
      </p:sp>
      <p:sp>
        <p:nvSpPr>
          <p:cNvPr id="4" name="Slide Number Placeholder 3"/>
          <p:cNvSpPr>
            <a:spLocks noGrp="1"/>
          </p:cNvSpPr>
          <p:nvPr>
            <p:ph type="sldNum" sz="quarter" idx="12"/>
          </p:nvPr>
        </p:nvSpPr>
        <p:spPr/>
        <p:txBody>
          <a:bodyPr/>
          <a:lstStyle/>
          <a:p>
            <a:fld id="{47445CB2-BF6F-6E49-AC61-7BDDE2E02F5B}" type="slidenum">
              <a:rPr lang="en-US" smtClean="0"/>
              <a:t>71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Tree>
    <p:extLst>
      <p:ext uri="{BB962C8B-B14F-4D97-AF65-F5344CB8AC3E}">
        <p14:creationId xmlns:p14="http://schemas.microsoft.com/office/powerpoint/2010/main" val="3263862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Hyper-parameters: Depth</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sp>
        <p:nvSpPr>
          <p:cNvPr id="2" name="Rectangle 1"/>
          <p:cNvSpPr/>
          <p:nvPr/>
        </p:nvSpPr>
        <p:spPr>
          <a:xfrm>
            <a:off x="8245098" y="3936569"/>
            <a:ext cx="619933" cy="37196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Val</a:t>
            </a:r>
          </a:p>
        </p:txBody>
      </p:sp>
      <p:sp>
        <p:nvSpPr>
          <p:cNvPr id="5" name="TextBox 4"/>
          <p:cNvSpPr txBox="1"/>
          <p:nvPr/>
        </p:nvSpPr>
        <p:spPr>
          <a:xfrm>
            <a:off x="619932" y="983807"/>
            <a:ext cx="8007320" cy="400110"/>
          </a:xfrm>
          <a:prstGeom prst="rect">
            <a:avLst/>
          </a:prstGeom>
          <a:noFill/>
        </p:spPr>
        <p:txBody>
          <a:bodyPr wrap="none" rtlCol="0">
            <a:spAutoFit/>
          </a:bodyPr>
          <a:lstStyle/>
          <a:p>
            <a:r>
              <a:rPr lang="en-US" sz="2000" dirty="0">
                <a:latin typeface="Karla" charset="0"/>
                <a:ea typeface="Karla" charset="0"/>
                <a:cs typeface="Karla" charset="0"/>
              </a:rPr>
              <a:t>Use train/validation or cross validation to estimate the best depth.</a:t>
            </a:r>
          </a:p>
        </p:txBody>
      </p:sp>
    </p:spTree>
    <p:extLst>
      <p:ext uri="{BB962C8B-B14F-4D97-AF65-F5344CB8AC3E}">
        <p14:creationId xmlns:p14="http://schemas.microsoft.com/office/powerpoint/2010/main" val="3611431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73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Tree>
    <p:extLst>
      <p:ext uri="{BB962C8B-B14F-4D97-AF65-F5344CB8AC3E}">
        <p14:creationId xmlns:p14="http://schemas.microsoft.com/office/powerpoint/2010/main" val="1879577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74</a:t>
            </a:fld>
            <a:endParaRPr lang="en-US"/>
          </a:p>
        </p:txBody>
      </p:sp>
    </p:spTree>
    <p:extLst>
      <p:ext uri="{BB962C8B-B14F-4D97-AF65-F5344CB8AC3E}">
        <p14:creationId xmlns:p14="http://schemas.microsoft.com/office/powerpoint/2010/main" val="1532467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sz="2400" dirty="0"/>
              <a:t>Decision trees models are highly interpretable and fast to train, using our greedy learning algorithm. </a:t>
            </a:r>
          </a:p>
          <a:p>
            <a:pPr>
              <a:spcAft>
                <a:spcPts val="1200"/>
              </a:spcAft>
            </a:pPr>
            <a:r>
              <a:rPr lang="en-US" sz="2400" dirty="0"/>
              <a:t>However, in order to </a:t>
            </a:r>
            <a:r>
              <a:rPr lang="en-US" sz="2400" b="1" dirty="0"/>
              <a:t>capture a complex decision boundary </a:t>
            </a:r>
            <a:r>
              <a:rPr lang="en-US" sz="2400" dirty="0"/>
              <a:t>(or to approximate a complex function), we need to use a large tree (since each time we can only make axis aligned splits). </a:t>
            </a:r>
          </a:p>
          <a:p>
            <a:pPr>
              <a:spcAft>
                <a:spcPts val="1200"/>
              </a:spcAft>
            </a:pPr>
            <a:r>
              <a:rPr lang="en-US" sz="2400" dirty="0"/>
              <a:t>We’ve seen that large trees have high variance and are prone to overfitting. </a:t>
            </a:r>
          </a:p>
          <a:p>
            <a:pPr>
              <a:spcAft>
                <a:spcPts val="1200"/>
              </a:spcAft>
            </a:pPr>
            <a:r>
              <a:rPr lang="en-US" sz="2400" dirty="0"/>
              <a:t>For these reasons, in practice, decision tree models often underperforms when compared with other classification or regression methods. </a:t>
            </a:r>
          </a:p>
          <a:p>
            <a:pPr>
              <a:spcAft>
                <a:spcPts val="1200"/>
              </a:spcAft>
            </a:pPr>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75</a:t>
            </a:fld>
            <a:endParaRPr lang="en-US"/>
          </a:p>
        </p:txBody>
      </p:sp>
    </p:spTree>
    <p:extLst>
      <p:ext uri="{BB962C8B-B14F-4D97-AF65-F5344CB8AC3E}">
        <p14:creationId xmlns:p14="http://schemas.microsoft.com/office/powerpoint/2010/main" val="32470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505583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116143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100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325737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300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37765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863535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600"/>
              </a:spcAft>
            </a:pPr>
            <a:r>
              <a:rPr lang="en-US" sz="2400" dirty="0"/>
              <a:t>One way to adjust for the high variance of the output of an experiment is to perform the experiment multiple times and then average the results. </a:t>
            </a:r>
          </a:p>
          <a:p>
            <a:pPr>
              <a:spcAft>
                <a:spcPts val="600"/>
              </a:spcAft>
            </a:pPr>
            <a:r>
              <a:rPr lang="en-US" sz="2400" dirty="0"/>
              <a:t>The same idea can be applied to high variance models: </a:t>
            </a:r>
          </a:p>
          <a:p>
            <a:pPr marL="1200120" lvl="1" indent="-457200">
              <a:spcAft>
                <a:spcPts val="600"/>
              </a:spcAft>
              <a:buFont typeface="+mj-lt"/>
              <a:buAutoNum type="arabicPeriod"/>
            </a:pPr>
            <a:r>
              <a:rPr lang="en-US" sz="2000" b="1" dirty="0"/>
              <a:t>(Bootstrap)</a:t>
            </a:r>
            <a:r>
              <a:rPr lang="en-US" sz="2000" dirty="0"/>
              <a:t>we generate multiple samples of training data, via bootstrapping. We train a full decision tree on each sample of data. </a:t>
            </a:r>
          </a:p>
          <a:p>
            <a:pPr marL="1200120" lvl="1" indent="-457200">
              <a:spcAft>
                <a:spcPts val="600"/>
              </a:spcAft>
              <a:buFont typeface="+mj-lt"/>
              <a:buAutoNum type="arabicPeriod"/>
            </a:pPr>
            <a:r>
              <a:rPr lang="en-US" sz="2000" b="1" dirty="0"/>
              <a:t>(Aggregate)</a:t>
            </a:r>
            <a:r>
              <a:rPr lang="en-US" sz="2000" dirty="0"/>
              <a:t>for a given input, we output the averaged outputs of all the models for that input. </a:t>
            </a:r>
          </a:p>
          <a:p>
            <a:pPr>
              <a:spcAft>
                <a:spcPts val="600"/>
              </a:spcAft>
            </a:pPr>
            <a:r>
              <a:rPr lang="en-US" sz="2400" dirty="0"/>
              <a:t>For classification, we return the class that is outputted by the plurality of the models. For regression we return the average of the outputs for each tree. </a:t>
            </a:r>
          </a:p>
          <a:p>
            <a:pPr>
              <a:spcAft>
                <a:spcPts val="600"/>
              </a:spcAft>
            </a:pPr>
            <a:r>
              <a:rPr lang="en-US" sz="2400" dirty="0"/>
              <a:t>This method is called </a:t>
            </a:r>
            <a:r>
              <a:rPr lang="en-US" sz="2400" b="1" i="1" dirty="0"/>
              <a:t>Bagging </a:t>
            </a:r>
            <a:r>
              <a:rPr lang="en-US" sz="2400" dirty="0"/>
              <a:t>(</a:t>
            </a:r>
            <a:r>
              <a:rPr lang="en-US" sz="2400" dirty="0" err="1"/>
              <a:t>Breiman</a:t>
            </a:r>
            <a:r>
              <a:rPr lang="en-US" sz="2400" dirty="0"/>
              <a:t>, 1996), short for, of course, Bootstrap Aggregating. </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80</a:t>
            </a:fld>
            <a:endParaRPr lang="en-US"/>
          </a:p>
        </p:txBody>
      </p:sp>
    </p:spTree>
    <p:extLst>
      <p:ext uri="{BB962C8B-B14F-4D97-AF65-F5344CB8AC3E}">
        <p14:creationId xmlns:p14="http://schemas.microsoft.com/office/powerpoint/2010/main" val="216566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1800"/>
              </a:spcAft>
            </a:pPr>
            <a:r>
              <a:rPr lang="en-US" dirty="0"/>
              <a:t>Note that bagging enjoys the benefits of: </a:t>
            </a:r>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81</a:t>
            </a:fld>
            <a:endParaRPr lang="en-US"/>
          </a:p>
        </p:txBody>
      </p:sp>
    </p:spTree>
    <p:extLst>
      <p:ext uri="{BB962C8B-B14F-4D97-AF65-F5344CB8AC3E}">
        <p14:creationId xmlns:p14="http://schemas.microsoft.com/office/powerpoint/2010/main" val="37617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(regression)</a:t>
            </a:r>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82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2082703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(classification)</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83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2339146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r>
              <a:rPr lang="en-US" dirty="0"/>
              <a:t>Interpretability: </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84</a:t>
            </a:fld>
            <a:endParaRPr lang="en-US"/>
          </a:p>
        </p:txBody>
      </p:sp>
    </p:spTree>
    <p:extLst>
      <p:ext uri="{BB962C8B-B14F-4D97-AF65-F5344CB8AC3E}">
        <p14:creationId xmlns:p14="http://schemas.microsoft.com/office/powerpoint/2010/main" val="423220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dirty="0" err="1"/>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85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152039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86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513902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endParaRPr lang="en-US" dirty="0"/>
          </a:p>
          <a:p>
            <a:pPr algn="ctr"/>
            <a:r>
              <a:rPr lang="en-US" b="1" dirty="0">
                <a:solidFill>
                  <a:srgbClr val="C00000"/>
                </a:solidFill>
              </a:rPr>
              <a:t>Cross Validations </a:t>
            </a:r>
          </a:p>
          <a:p>
            <a:pPr algn="ct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87</a:t>
            </a:fld>
            <a:endParaRPr lang="en-US"/>
          </a:p>
        </p:txBody>
      </p:sp>
    </p:spTree>
    <p:extLst>
      <p:ext uri="{BB962C8B-B14F-4D97-AF65-F5344CB8AC3E}">
        <p14:creationId xmlns:p14="http://schemas.microsoft.com/office/powerpoint/2010/main" val="1938826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Slide Number Placeholder 2"/>
          <p:cNvSpPr>
            <a:spLocks noGrp="1"/>
          </p:cNvSpPr>
          <p:nvPr>
            <p:ph type="sldNum" sz="quarter" idx="12"/>
          </p:nvPr>
        </p:nvSpPr>
        <p:spPr/>
        <p:txBody>
          <a:bodyPr/>
          <a:lstStyle/>
          <a:p>
            <a:fld id="{47445CB2-BF6F-6E49-AC61-7BDDE2E02F5B}" type="slidenum">
              <a:rPr lang="en-US" smtClean="0"/>
              <a:t>88</a:t>
            </a:fld>
            <a:endParaRPr lang="en-US"/>
          </a:p>
        </p:txBody>
      </p:sp>
    </p:spTree>
    <p:extLst>
      <p:ext uri="{BB962C8B-B14F-4D97-AF65-F5344CB8AC3E}">
        <p14:creationId xmlns:p14="http://schemas.microsoft.com/office/powerpoint/2010/main" val="37313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89</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14</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35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78325591"/>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6" name="Picture 15"/>
          <p:cNvPicPr>
            <a:picLocks noChangeAspect="1"/>
          </p:cNvPicPr>
          <p:nvPr/>
        </p:nvPicPr>
        <p:blipFill>
          <a:blip r:embed="rId4"/>
          <a:stretch>
            <a:fillRect/>
          </a:stretch>
        </p:blipFill>
        <p:spPr>
          <a:xfrm>
            <a:off x="6842380" y="2499011"/>
            <a:ext cx="2737942" cy="2386584"/>
          </a:xfrm>
          <a:prstGeom prst="rect">
            <a:avLst/>
          </a:prstGeom>
        </p:spPr>
      </p:pic>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5"/>
                          <a:stretch>
                            <a:fillRect l="-709" t="-106557" r="-102128" b="-677049"/>
                          </a:stretch>
                        </a:blipFill>
                      </a:tcPr>
                    </a:tc>
                    <a:tc>
                      <a:txBody>
                        <a:bodyPr/>
                        <a:lstStyle/>
                        <a:p>
                          <a:endParaRPr lang="en-US"/>
                        </a:p>
                      </a:txBody>
                      <a:tcPr>
                        <a:blipFill rotWithShape="0">
                          <a:blip r:embed="rId5"/>
                          <a:stretch>
                            <a:fillRect l="-101429" t="-106557" r="-2857" b="-677049"/>
                          </a:stretch>
                        </a:blipFill>
                      </a:tcPr>
                    </a:tc>
                  </a:tr>
                  <a:tr h="370840">
                    <a:tc>
                      <a:txBody>
                        <a:bodyPr/>
                        <a:lstStyle/>
                        <a:p>
                          <a:endParaRPr lang="en-US"/>
                        </a:p>
                      </a:txBody>
                      <a:tcPr>
                        <a:blipFill rotWithShape="0">
                          <a:blip r:embed="rId5"/>
                          <a:stretch>
                            <a:fillRect l="-709" t="-206557" r="-102128" b="-577049"/>
                          </a:stretch>
                        </a:blipFill>
                      </a:tcPr>
                    </a:tc>
                    <a:tc>
                      <a:txBody>
                        <a:bodyPr/>
                        <a:lstStyle/>
                        <a:p>
                          <a:endParaRPr lang="en-US"/>
                        </a:p>
                      </a:txBody>
                      <a:tcPr>
                        <a:blipFill rotWithShape="0">
                          <a:blip r:embed="rId5"/>
                          <a:stretch>
                            <a:fillRect l="-101429" t="-206557" r="-2857" b="-577049"/>
                          </a:stretch>
                        </a:blipFill>
                      </a:tcPr>
                    </a:tc>
                  </a:tr>
                  <a:tr h="370840">
                    <a:tc>
                      <a:txBody>
                        <a:bodyPr/>
                        <a:lstStyle/>
                        <a:p>
                          <a:endParaRPr lang="en-US"/>
                        </a:p>
                      </a:txBody>
                      <a:tcPr>
                        <a:blipFill rotWithShape="0">
                          <a:blip r:embed="rId5"/>
                          <a:stretch>
                            <a:fillRect l="-709" t="-306557" r="-102128" b="-477049"/>
                          </a:stretch>
                        </a:blipFill>
                      </a:tcPr>
                    </a:tc>
                    <a:tc>
                      <a:txBody>
                        <a:bodyPr/>
                        <a:lstStyle/>
                        <a:p>
                          <a:endParaRPr lang="en-US"/>
                        </a:p>
                      </a:txBody>
                      <a:tcPr>
                        <a:blipFill rotWithShape="0">
                          <a:blip r:embed="rId5"/>
                          <a:stretch>
                            <a:fillRect l="-101429" t="-306557" r="-2857" b="-477049"/>
                          </a:stretch>
                        </a:blipFill>
                      </a:tcPr>
                    </a:tc>
                  </a:tr>
                  <a:tr h="370840">
                    <a:tc>
                      <a:txBody>
                        <a:bodyPr/>
                        <a:lstStyle/>
                        <a:p>
                          <a:endParaRPr lang="en-US"/>
                        </a:p>
                      </a:txBody>
                      <a:tcPr>
                        <a:blipFill rotWithShape="0">
                          <a:blip r:embed="rId5"/>
                          <a:stretch>
                            <a:fillRect l="-709" t="-406557" r="-102128" b="-377049"/>
                          </a:stretch>
                        </a:blipFill>
                      </a:tcPr>
                    </a:tc>
                    <a:tc>
                      <a:txBody>
                        <a:bodyPr/>
                        <a:lstStyle/>
                        <a:p>
                          <a:endParaRPr lang="en-US"/>
                        </a:p>
                      </a:txBody>
                      <a:tcPr>
                        <a:blipFill rotWithShape="0">
                          <a:blip r:embed="rId5"/>
                          <a:stretch>
                            <a:fillRect l="-101429" t="-406557" r="-2857" b="-377049"/>
                          </a:stretch>
                        </a:blipFill>
                      </a:tcPr>
                    </a:tc>
                  </a:tr>
                  <a:tr h="370840">
                    <a:tc>
                      <a:txBody>
                        <a:bodyPr/>
                        <a:lstStyle/>
                        <a:p>
                          <a:endParaRPr lang="en-US"/>
                        </a:p>
                      </a:txBody>
                      <a:tcPr>
                        <a:blipFill rotWithShape="0">
                          <a:blip r:embed="rId5"/>
                          <a:stretch>
                            <a:fillRect l="-709" t="-506557" r="-102128" b="-277049"/>
                          </a:stretch>
                        </a:blipFill>
                      </a:tcPr>
                    </a:tc>
                    <a:tc>
                      <a:txBody>
                        <a:bodyPr/>
                        <a:lstStyle/>
                        <a:p>
                          <a:endParaRPr lang="en-US"/>
                        </a:p>
                      </a:txBody>
                      <a:tcPr>
                        <a:blipFill rotWithShape="0">
                          <a:blip r:embed="rId5"/>
                          <a:stretch>
                            <a:fillRect l="-101429" t="-506557" r="-2857" b="-277049"/>
                          </a:stretch>
                        </a:blipFill>
                      </a:tcPr>
                    </a:tc>
                  </a:tr>
                  <a:tr h="640080">
                    <a:tc>
                      <a:txBody>
                        <a:bodyPr/>
                        <a:lstStyle/>
                        <a:p>
                          <a:endParaRPr lang="en-US"/>
                        </a:p>
                      </a:txBody>
                      <a:tcPr>
                        <a:blipFill rotWithShape="0">
                          <a:blip r:embed="rId5"/>
                          <a:stretch>
                            <a:fillRect l="-709" t="-352381" r="-102128" b="-60952"/>
                          </a:stretch>
                        </a:blipFill>
                      </a:tcPr>
                    </a:tc>
                    <a:tc>
                      <a:txBody>
                        <a:bodyPr/>
                        <a:lstStyle/>
                        <a:p>
                          <a:endParaRPr lang="en-US"/>
                        </a:p>
                      </a:txBody>
                      <a:tcPr>
                        <a:blipFill rotWithShape="0">
                          <a:blip r:embed="rId5"/>
                          <a:stretch>
                            <a:fillRect l="-101429" t="-352381" r="-2857" b="-60952"/>
                          </a:stretch>
                        </a:blipFill>
                      </a:tcPr>
                    </a:tc>
                  </a:tr>
                  <a:tr h="370840">
                    <a:tc>
                      <a:txBody>
                        <a:bodyPr/>
                        <a:lstStyle/>
                        <a:p>
                          <a:endParaRPr lang="en-US"/>
                        </a:p>
                      </a:txBody>
                      <a:tcPr>
                        <a:blipFill rotWithShape="0">
                          <a:blip r:embed="rId5"/>
                          <a:stretch>
                            <a:fillRect l="-709" t="-778689" r="-102128" b="-4918"/>
                          </a:stretch>
                        </a:blipFill>
                      </a:tcPr>
                    </a:tc>
                    <a:tc>
                      <a:txBody>
                        <a:bodyPr/>
                        <a:lstStyle/>
                        <a:p>
                          <a:endParaRPr lang="en-US"/>
                        </a:p>
                      </a:txBody>
                      <a:tcPr>
                        <a:blipFill rotWithShape="0">
                          <a:blip r:embed="rId5"/>
                          <a:stretch>
                            <a:fillRect l="-101429" t="-778689" r="-2857" b="-4918"/>
                          </a:stretch>
                        </a:blipFill>
                      </a:tcPr>
                    </a:tc>
                  </a:tr>
                </a:tbl>
              </a:graphicData>
            </a:graphic>
          </p:graphicFrame>
        </mc:Fallback>
      </mc:AlternateContent>
      <p:sp>
        <p:nvSpPr>
          <p:cNvPr id="18" name="Rectangle 17"/>
          <p:cNvSpPr/>
          <p:nvPr/>
        </p:nvSpPr>
        <p:spPr>
          <a:xfrm>
            <a:off x="6945128" y="1345668"/>
            <a:ext cx="1726755"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1</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1</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spTree>
    <p:extLst>
      <p:ext uri="{BB962C8B-B14F-4D97-AF65-F5344CB8AC3E}">
        <p14:creationId xmlns:p14="http://schemas.microsoft.com/office/powerpoint/2010/main" val="2871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4" y="1177758"/>
            <a:ext cx="10535625" cy="2111143"/>
          </a:xfrm>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easily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4281966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90</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12</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43</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6274" y="1345668"/>
            <a:ext cx="17844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2</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2</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14" name="Picture 13"/>
          <p:cNvPicPr>
            <a:picLocks noChangeAspect="1"/>
          </p:cNvPicPr>
          <p:nvPr/>
        </p:nvPicPr>
        <p:blipFill>
          <a:blip r:embed="rId5"/>
          <a:stretch>
            <a:fillRect/>
          </a:stretch>
        </p:blipFill>
        <p:spPr>
          <a:xfrm>
            <a:off x="6842380" y="2626373"/>
            <a:ext cx="2775256" cy="2386584"/>
          </a:xfrm>
          <a:prstGeom prst="rect">
            <a:avLst/>
          </a:prstGeom>
        </p:spPr>
      </p:pic>
    </p:spTree>
    <p:extLst>
      <p:ext uri="{BB962C8B-B14F-4D97-AF65-F5344CB8AC3E}">
        <p14:creationId xmlns:p14="http://schemas.microsoft.com/office/powerpoint/2010/main" val="39308229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91</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9</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9</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2"/>
                      </a:ext>
                    </a:extLst>
                  </a:tr>
                  <a:tr h="386211">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65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65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80328"/>
                          </a:stretch>
                        </a:blipFill>
                      </a:tcPr>
                    </a:tc>
                    <a:tc>
                      <a:txBody>
                        <a:bodyPr/>
                        <a:lstStyle/>
                        <a:p>
                          <a:endParaRPr lang="en-US"/>
                        </a:p>
                      </a:txBody>
                      <a:tcPr>
                        <a:blipFill rotWithShape="0">
                          <a:blip r:embed="rId3"/>
                          <a:stretch>
                            <a:fillRect l="-100714" t="-106557" r="-3571" b="-680328"/>
                          </a:stretch>
                        </a:blipFill>
                      </a:tcPr>
                    </a:tc>
                  </a:tr>
                  <a:tr h="370840">
                    <a:tc>
                      <a:txBody>
                        <a:bodyPr/>
                        <a:lstStyle/>
                        <a:p>
                          <a:endParaRPr lang="en-US"/>
                        </a:p>
                      </a:txBody>
                      <a:tcPr>
                        <a:blipFill rotWithShape="0">
                          <a:blip r:embed="rId3"/>
                          <a:stretch>
                            <a:fillRect l="-714" t="-206557" r="-103571" b="-580328"/>
                          </a:stretch>
                        </a:blipFill>
                      </a:tcPr>
                    </a:tc>
                    <a:tc>
                      <a:txBody>
                        <a:bodyPr/>
                        <a:lstStyle/>
                        <a:p>
                          <a:endParaRPr lang="en-US"/>
                        </a:p>
                      </a:txBody>
                      <a:tcPr>
                        <a:blipFill rotWithShape="0">
                          <a:blip r:embed="rId3"/>
                          <a:stretch>
                            <a:fillRect l="-100714" t="-206557" r="-3571" b="-580328"/>
                          </a:stretch>
                        </a:blipFill>
                      </a:tcPr>
                    </a:tc>
                  </a:tr>
                  <a:tr h="386211">
                    <a:tc>
                      <a:txBody>
                        <a:bodyPr/>
                        <a:lstStyle/>
                        <a:p>
                          <a:endParaRPr lang="en-US"/>
                        </a:p>
                      </a:txBody>
                      <a:tcPr>
                        <a:blipFill rotWithShape="0">
                          <a:blip r:embed="rId3"/>
                          <a:stretch>
                            <a:fillRect l="-714" t="-292188" r="-103571" b="-453125"/>
                          </a:stretch>
                        </a:blipFill>
                      </a:tcPr>
                    </a:tc>
                    <a:tc>
                      <a:txBody>
                        <a:bodyPr/>
                        <a:lstStyle/>
                        <a:p>
                          <a:endParaRPr lang="en-US"/>
                        </a:p>
                      </a:txBody>
                      <a:tcPr>
                        <a:blipFill rotWithShape="0">
                          <a:blip r:embed="rId3"/>
                          <a:stretch>
                            <a:fillRect l="-100714" t="-292188" r="-3571" b="-453125"/>
                          </a:stretch>
                        </a:blipFill>
                      </a:tcPr>
                    </a:tc>
                  </a:tr>
                  <a:tr h="370840">
                    <a:tc>
                      <a:txBody>
                        <a:bodyPr/>
                        <a:lstStyle/>
                        <a:p>
                          <a:endParaRPr lang="en-US"/>
                        </a:p>
                      </a:txBody>
                      <a:tcPr>
                        <a:blipFill rotWithShape="0">
                          <a:blip r:embed="rId3"/>
                          <a:stretch>
                            <a:fillRect l="-714" t="-411475" r="-103571" b="-375410"/>
                          </a:stretch>
                        </a:blipFill>
                      </a:tcPr>
                    </a:tc>
                    <a:tc>
                      <a:txBody>
                        <a:bodyPr/>
                        <a:lstStyle/>
                        <a:p>
                          <a:endParaRPr lang="en-US"/>
                        </a:p>
                      </a:txBody>
                      <a:tcPr>
                        <a:blipFill rotWithShape="0">
                          <a:blip r:embed="rId3"/>
                          <a:stretch>
                            <a:fillRect l="-100714" t="-411475" r="-3571" b="-375410"/>
                          </a:stretch>
                        </a:blipFill>
                      </a:tcPr>
                    </a:tc>
                  </a:tr>
                  <a:tr h="370840">
                    <a:tc>
                      <a:txBody>
                        <a:bodyPr/>
                        <a:lstStyle/>
                        <a:p>
                          <a:endParaRPr lang="en-US"/>
                        </a:p>
                      </a:txBody>
                      <a:tcPr>
                        <a:blipFill rotWithShape="0">
                          <a:blip r:embed="rId3"/>
                          <a:stretch>
                            <a:fillRect l="-714" t="-511475" r="-103571" b="-275410"/>
                          </a:stretch>
                        </a:blipFill>
                      </a:tcPr>
                    </a:tc>
                    <a:tc>
                      <a:txBody>
                        <a:bodyPr/>
                        <a:lstStyle/>
                        <a:p>
                          <a:endParaRPr lang="en-US"/>
                        </a:p>
                      </a:txBody>
                      <a:tcPr>
                        <a:blipFill rotWithShape="0">
                          <a:blip r:embed="rId3"/>
                          <a:stretch>
                            <a:fillRect l="-100714" t="-511475" r="-3571" b="-275410"/>
                          </a:stretch>
                        </a:blipFill>
                      </a:tcPr>
                    </a:tc>
                  </a:tr>
                  <a:tr h="640080">
                    <a:tc>
                      <a:txBody>
                        <a:bodyPr/>
                        <a:lstStyle/>
                        <a:p>
                          <a:endParaRPr lang="en-US"/>
                        </a:p>
                      </a:txBody>
                      <a:tcPr>
                        <a:blipFill rotWithShape="0">
                          <a:blip r:embed="rId3"/>
                          <a:stretch>
                            <a:fillRect l="-714" t="-355238" r="-103571" b="-60000"/>
                          </a:stretch>
                        </a:blipFill>
                      </a:tcPr>
                    </a:tc>
                    <a:tc>
                      <a:txBody>
                        <a:bodyPr/>
                        <a:lstStyle/>
                        <a:p>
                          <a:endParaRPr lang="en-US"/>
                        </a:p>
                      </a:txBody>
                      <a:tcPr>
                        <a:blipFill rotWithShape="0">
                          <a:blip r:embed="rId3"/>
                          <a:stretch>
                            <a:fillRect l="-100714" t="-355238" r="-3571" b="-60000"/>
                          </a:stretch>
                        </a:blipFill>
                      </a:tcPr>
                    </a:tc>
                  </a:tr>
                  <a:tr h="370840">
                    <a:tc>
                      <a:txBody>
                        <a:bodyPr/>
                        <a:lstStyle/>
                        <a:p>
                          <a:endParaRPr lang="en-US"/>
                        </a:p>
                      </a:txBody>
                      <a:tcPr>
                        <a:blipFill rotWithShape="0">
                          <a:blip r:embed="rId3"/>
                          <a:stretch>
                            <a:fillRect l="-714" t="-783607" r="-103571" b="-3279"/>
                          </a:stretch>
                        </a:blipFill>
                      </a:tcPr>
                    </a:tc>
                    <a:tc>
                      <a:txBody>
                        <a:bodyPr/>
                        <a:lstStyle/>
                        <a:p>
                          <a:endParaRPr lang="en-US"/>
                        </a:p>
                      </a:txBody>
                      <a:tcPr>
                        <a:blipFill rotWithShape="0">
                          <a:blip r:embed="rId3"/>
                          <a:stretch>
                            <a:fillRect l="-100714" t="-783607" r="-3571" b="-3279"/>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5473" y="1345668"/>
            <a:ext cx="178606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3</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3</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3" name="Picture 2"/>
          <p:cNvPicPr>
            <a:picLocks noChangeAspect="1"/>
          </p:cNvPicPr>
          <p:nvPr/>
        </p:nvPicPr>
        <p:blipFill>
          <a:blip r:embed="rId5"/>
          <a:stretch>
            <a:fillRect/>
          </a:stretch>
        </p:blipFill>
        <p:spPr>
          <a:xfrm>
            <a:off x="7022703" y="2581936"/>
            <a:ext cx="2855377" cy="2386584"/>
          </a:xfrm>
          <a:prstGeom prst="rect">
            <a:avLst/>
          </a:prstGeom>
        </p:spPr>
      </p:pic>
    </p:spTree>
    <p:extLst>
      <p:ext uri="{BB962C8B-B14F-4D97-AF65-F5344CB8AC3E}">
        <p14:creationId xmlns:p14="http://schemas.microsoft.com/office/powerpoint/2010/main" val="3538552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a:t>
            </a:r>
            <a:r>
              <a:rPr lang="en-US"/>
              <a:t>error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92</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Tree>
    <p:extLst>
      <p:ext uri="{BB962C8B-B14F-4D97-AF65-F5344CB8AC3E}">
        <p14:creationId xmlns:p14="http://schemas.microsoft.com/office/powerpoint/2010/main" val="21478591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error </a:t>
            </a:r>
          </a:p>
        </p:txBody>
      </p:sp>
      <p:sp>
        <p:nvSpPr>
          <p:cNvPr id="4" name="Slide Number Placeholder 3"/>
          <p:cNvSpPr>
            <a:spLocks noGrp="1"/>
          </p:cNvSpPr>
          <p:nvPr>
            <p:ph type="sldNum" sz="quarter" idx="12"/>
          </p:nvPr>
        </p:nvSpPr>
        <p:spPr/>
        <p:txBody>
          <a:bodyPr/>
          <a:lstStyle/>
          <a:p>
            <a:fld id="{47445CB2-BF6F-6E49-AC61-7BDDE2E02F5B}" type="slidenum">
              <a:rPr lang="en-US" smtClean="0"/>
              <a:t>93</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
        <p:nvSpPr>
          <p:cNvPr id="3" name="Right Brace 2"/>
          <p:cNvSpPr/>
          <p:nvPr/>
        </p:nvSpPr>
        <p:spPr>
          <a:xfrm>
            <a:off x="4677274" y="1580413"/>
            <a:ext cx="1030514" cy="4992915"/>
          </a:xfrm>
          <a:prstGeom prst="rightBrace">
            <a:avLst/>
          </a:prstGeom>
          <a:noFill/>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5773050" y="3045259"/>
                <a:ext cx="2800638"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majority</m:t>
                          </m:r>
                          <m:r>
                            <a:rPr lang="en-US" sz="2400" b="0" i="0" smtClean="0">
                              <a:latin typeface="Cambria Math" charset="0"/>
                            </a:rPr>
                            <m: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i="1">
                                  <a:latin typeface="Cambria Math" charset="0"/>
                                </a:rPr>
                                <m:t>𝑖</m:t>
                              </m:r>
                            </m:sub>
                          </m:sSub>
                          <m:r>
                            <a:rPr lang="en-US" sz="2400" b="0" i="1" smtClean="0">
                              <a:latin typeface="Cambria Math" charset="0"/>
                            </a:rPr>
                            <m:t>)</m:t>
                          </m:r>
                        </m:e>
                      </m:func>
                    </m:oMath>
                  </m:oMathPara>
                </a14:m>
                <a:endParaRPr lang="en-US" sz="24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773050" y="3045259"/>
                <a:ext cx="2800638" cy="397866"/>
              </a:xfrm>
              <a:prstGeom prst="rect">
                <a:avLst/>
              </a:prstGeom>
              <a:blipFill rotWithShape="0">
                <a:blip r:embed="rId3"/>
                <a:stretch>
                  <a:fillRect l="-1961" t="-15385" r="-7625" b="-26154"/>
                </a:stretch>
              </a:blipFill>
            </p:spPr>
            <p:txBody>
              <a:bodyPr/>
              <a:lstStyle/>
              <a:p>
                <a:r>
                  <a:rPr lang="en-US">
                    <a:noFill/>
                  </a:rPr>
                  <a:t> </a:t>
                </a:r>
              </a:p>
            </p:txBody>
          </p:sp>
        </mc:Fallback>
      </mc:AlternateContent>
      <p:grpSp>
        <p:nvGrpSpPr>
          <p:cNvPr id="6" name="Group 5"/>
          <p:cNvGrpSpPr/>
          <p:nvPr/>
        </p:nvGrpSpPr>
        <p:grpSpPr>
          <a:xfrm>
            <a:off x="2239229" y="1011345"/>
            <a:ext cx="3435364" cy="5436375"/>
            <a:chOff x="2239229" y="1011345"/>
            <a:chExt cx="3435364" cy="5436375"/>
          </a:xfrm>
        </p:grpSpPr>
        <p:pic>
          <p:nvPicPr>
            <p:cNvPr id="5" name="Picture 4"/>
            <p:cNvPicPr>
              <a:picLocks noChangeAspect="1"/>
            </p:cNvPicPr>
            <p:nvPr/>
          </p:nvPicPr>
          <p:blipFill>
            <a:blip r:embed="rId4"/>
            <a:stretch>
              <a:fillRect/>
            </a:stretch>
          </p:blipFill>
          <p:spPr>
            <a:xfrm>
              <a:off x="2684425" y="1485615"/>
              <a:ext cx="1835785" cy="1600200"/>
            </a:xfrm>
            <a:prstGeom prst="rect">
              <a:avLst/>
            </a:prstGeom>
          </p:spPr>
        </p:pic>
        <p:pic>
          <p:nvPicPr>
            <p:cNvPr id="9" name="Picture 8"/>
            <p:cNvPicPr>
              <a:picLocks noChangeAspect="1"/>
            </p:cNvPicPr>
            <p:nvPr/>
          </p:nvPicPr>
          <p:blipFill>
            <a:blip r:embed="rId5"/>
            <a:stretch>
              <a:fillRect/>
            </a:stretch>
          </p:blipFill>
          <p:spPr>
            <a:xfrm>
              <a:off x="2684425" y="3085815"/>
              <a:ext cx="1871437" cy="1609344"/>
            </a:xfrm>
            <a:prstGeom prst="rect">
              <a:avLst/>
            </a:prstGeom>
          </p:spPr>
        </p:pic>
        <p:pic>
          <p:nvPicPr>
            <p:cNvPr id="10" name="Picture 9"/>
            <p:cNvPicPr>
              <a:picLocks noChangeAspect="1"/>
            </p:cNvPicPr>
            <p:nvPr/>
          </p:nvPicPr>
          <p:blipFill>
            <a:blip r:embed="rId6"/>
            <a:stretch>
              <a:fillRect/>
            </a:stretch>
          </p:blipFill>
          <p:spPr>
            <a:xfrm>
              <a:off x="2560996" y="4847520"/>
              <a:ext cx="2085710" cy="16002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2239229" y="1011345"/>
                  <a:ext cx="34353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 B Trees that did not see </a:t>
                  </a:r>
                  <a14:m>
                    <m:oMath xmlns:m="http://schemas.openxmlformats.org/officeDocument/2006/math">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𝑋</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𝑦</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oMath>
                  </a14:m>
                  <a:endParaRPr lang="en-US" dirty="0">
                    <a:solidFill>
                      <a:sysClr val="windowText" lastClr="000000"/>
                    </a:solidFill>
                    <a:latin typeface="Karla" charset="0"/>
                    <a:ea typeface="Karla" charset="0"/>
                    <a:cs typeface="Karla"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239229" y="1011345"/>
                  <a:ext cx="3435364" cy="369332"/>
                </a:xfrm>
                <a:prstGeom prst="rect">
                  <a:avLst/>
                </a:prstGeom>
                <a:blipFill rotWithShape="0">
                  <a:blip r:embed="rId7"/>
                  <a:stretch>
                    <a:fillRect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5857021" y="4425213"/>
                <a:ext cx="1991699"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𝑗</m:t>
                          </m:r>
                          <m:r>
                            <a:rPr lang="en-US" sz="2400" b="0" i="1" smtClean="0">
                              <a:latin typeface="Cambria Math" charset="0"/>
                            </a:rPr>
                            <m:t>∈</m:t>
                          </m:r>
                          <m:r>
                            <a:rPr lang="en-US" sz="2400" b="0" i="1" smtClean="0">
                              <a:latin typeface="Cambria Math" charset="0"/>
                            </a:rPr>
                            <m:t>𝐵</m:t>
                          </m:r>
                        </m:sub>
                        <m:sup/>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e>
                      </m:nary>
                    </m:oMath>
                  </m:oMathPara>
                </a14:m>
                <a:endParaRPr lang="en-US" sz="24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7021" y="4425213"/>
                <a:ext cx="1991699" cy="938014"/>
              </a:xfrm>
              <a:prstGeom prst="rect">
                <a:avLst/>
              </a:prstGeom>
              <a:blipFill rotWithShape="0">
                <a:blip r:embed="rId8"/>
                <a:stretch>
                  <a:fillRect/>
                </a:stretch>
              </a:blipFill>
            </p:spPr>
            <p:txBody>
              <a:bodyPr/>
              <a:lstStyle/>
              <a:p>
                <a:r>
                  <a:rPr lang="en-US">
                    <a:noFill/>
                  </a:rPr>
                  <a:t> </a:t>
                </a:r>
              </a:p>
            </p:txBody>
          </p:sp>
        </mc:Fallback>
      </mc:AlternateContent>
      <p:sp>
        <p:nvSpPr>
          <p:cNvPr id="16" name="Right Arrow 15"/>
          <p:cNvSpPr/>
          <p:nvPr/>
        </p:nvSpPr>
        <p:spPr>
          <a:xfrm>
            <a:off x="8423199" y="3823066"/>
            <a:ext cx="836915" cy="439459"/>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9467285" y="4546250"/>
                <a:ext cx="2396554"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b="0" i="0" smtClean="0">
                              <a:latin typeface="Cambria Math" charset="0"/>
                            </a:rPr>
                            <m:t>2</m:t>
                          </m:r>
                        </m:sup>
                      </m:sSup>
                    </m:oMath>
                  </m:oMathPara>
                </a14:m>
                <a:endParaRPr lang="en-US" sz="24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9467285" y="4546250"/>
                <a:ext cx="2396554" cy="49725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419451" y="2971095"/>
                <a:ext cx="2444387"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ea typeface="Cambria Math" charset="0"/>
                          <a:cs typeface="Cambria Math" charset="0"/>
                        </a:rPr>
                        <m:t>𝕀</m:t>
                      </m:r>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y</m:t>
                          </m:r>
                        </m:e>
                        <m:sub>
                          <m:r>
                            <m:rPr>
                              <m:sty m:val="p"/>
                            </m:rPr>
                            <a:rPr lang="en-US" sz="2400" b="0" i="0" smtClean="0">
                              <a:latin typeface="Cambria Math" charset="0"/>
                            </a:rPr>
                            <m:t>i</m:t>
                          </m:r>
                        </m:sub>
                      </m:sSub>
                      <m:r>
                        <a:rPr lang="en-US" sz="2400" b="0" i="0" smtClean="0">
                          <a:latin typeface="Cambria Math" charset="0"/>
                        </a:rPr>
                        <m:t>)</m:t>
                      </m:r>
                    </m:oMath>
                  </m:oMathPara>
                </a14:m>
                <a:endParaRPr lang="en-US" sz="2400"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9419451" y="2971095"/>
                <a:ext cx="2444387" cy="397866"/>
              </a:xfrm>
              <a:prstGeom prst="rect">
                <a:avLst/>
              </a:prstGeom>
              <a:blipFill rotWithShape="0">
                <a:blip r:embed="rId10"/>
                <a:stretch>
                  <a:fillRect l="-1247" t="-128788" r="-4239" b="-156061"/>
                </a:stretch>
              </a:blipFill>
            </p:spPr>
            <p:txBody>
              <a:bodyPr/>
              <a:lstStyle/>
              <a:p>
                <a:r>
                  <a:rPr lang="en-US">
                    <a:noFill/>
                  </a:rPr>
                  <a:t> </a:t>
                </a:r>
              </a:p>
            </p:txBody>
          </p:sp>
        </mc:Fallback>
      </mc:AlternateContent>
      <p:sp>
        <p:nvSpPr>
          <p:cNvPr id="19" name="Rectangle 18"/>
          <p:cNvSpPr/>
          <p:nvPr/>
        </p:nvSpPr>
        <p:spPr>
          <a:xfrm>
            <a:off x="5738356" y="2508716"/>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0" name="Rectangle 19"/>
          <p:cNvSpPr/>
          <p:nvPr/>
        </p:nvSpPr>
        <p:spPr>
          <a:xfrm>
            <a:off x="5731859" y="4118862"/>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283754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3" grpId="0"/>
      <p:bldP spid="16" grpId="0" animBg="1"/>
      <p:bldP spid="17" grpId="0"/>
      <p:bldP spid="18" grpId="0"/>
      <p:bldP spid="19"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OOB Error</a:t>
            </a:r>
          </a:p>
        </p:txBody>
      </p:sp>
      <p:sp>
        <p:nvSpPr>
          <p:cNvPr id="21" name="Content Placeholder 2"/>
          <p:cNvSpPr>
            <a:spLocks noGrp="1"/>
          </p:cNvSpPr>
          <p:nvPr>
            <p:ph idx="1"/>
          </p:nvPr>
        </p:nvSpPr>
        <p:spPr>
          <a:xfrm>
            <a:off x="591353" y="1190115"/>
            <a:ext cx="11009293" cy="2111143"/>
          </a:xfrm>
        </p:spPr>
        <p:txBody>
          <a:bodyPr/>
          <a:lstStyle/>
          <a:p>
            <a:pPr>
              <a:spcAft>
                <a:spcPts val="1200"/>
              </a:spcAft>
            </a:pPr>
            <a:r>
              <a:rPr lang="en-US" sz="2400" dirty="0"/>
              <a:t>We average the point-wise out-of-bag error over the full training set. </a:t>
            </a:r>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94</a:t>
            </a:fld>
            <a:endParaRPr lang="en-US"/>
          </a:p>
        </p:txBody>
      </p:sp>
      <mc:AlternateContent xmlns:mc="http://schemas.openxmlformats.org/markup-compatibility/2006" xmlns:a14="http://schemas.microsoft.com/office/drawing/2010/main">
        <mc:Choice Requires="a14">
          <p:sp>
            <p:nvSpPr>
              <p:cNvPr id="7" name="Rectangle 6"/>
              <p:cNvSpPr/>
              <p:nvPr/>
            </p:nvSpPr>
            <p:spPr>
              <a:xfrm>
                <a:off x="3310052" y="2407008"/>
                <a:ext cx="5201104"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r>
                            <a:rPr lang="en-US" sz="2400" i="1">
                              <a:latin typeface="Cambria Math" charset="0"/>
                              <a:ea typeface="Cambria Math" charset="0"/>
                              <a:cs typeface="Cambria Math" charset="0"/>
                            </a:rPr>
                            <m:t>𝕀</m:t>
                          </m:r>
                          <m:r>
                            <a:rPr lang="en-US" sz="2400" i="1">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i="1">
                                  <a:latin typeface="Cambria Math" panose="02040503050406030204" pitchFamily="18" charset="0"/>
                                </a:rPr>
                              </m:ctrlPr>
                            </m:sSubPr>
                            <m:e>
                              <m:r>
                                <m:rPr>
                                  <m:sty m:val="p"/>
                                </m:rPr>
                                <a:rPr lang="en-US" sz="2400">
                                  <a:latin typeface="Cambria Math" charset="0"/>
                                </a:rPr>
                                <m:t>y</m:t>
                              </m:r>
                            </m:e>
                            <m:sub>
                              <m:r>
                                <m:rPr>
                                  <m:sty m:val="p"/>
                                </m:rPr>
                                <a:rPr lang="en-US" sz="2400">
                                  <a:latin typeface="Cambria Math" charset="0"/>
                                </a:rPr>
                                <m:t>i</m:t>
                              </m:r>
                            </m:sub>
                          </m:sSub>
                          <m:r>
                            <a:rPr lang="en-US" sz="2400">
                              <a:latin typeface="Cambria Math" charset="0"/>
                            </a:rPr>
                            <m:t>)</m:t>
                          </m:r>
                          <m:r>
                            <m:rPr>
                              <m:nor/>
                            </m:rPr>
                            <a:rPr lang="en-US" sz="2400" dirty="0"/>
                            <m:t> </m:t>
                          </m:r>
                        </m:e>
                      </m:nary>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3310052" y="2407008"/>
                <a:ext cx="5201104" cy="110055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310052" y="4174180"/>
                <a:ext cx="5100371"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a:latin typeface="Cambria Math" charset="0"/>
                                </a:rPr>
                                <m:t>2</m:t>
                              </m:r>
                            </m:sup>
                          </m:sSup>
                        </m:e>
                      </m:nary>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3310052" y="4174180"/>
                <a:ext cx="5100371" cy="1100558"/>
              </a:xfrm>
              <a:prstGeom prst="rect">
                <a:avLst/>
              </a:prstGeom>
              <a:blipFill rotWithShape="0">
                <a:blip r:embed="rId3"/>
                <a:stretch>
                  <a:fillRect/>
                </a:stretch>
              </a:blipFill>
            </p:spPr>
            <p:txBody>
              <a:bodyPr/>
              <a:lstStyle/>
              <a:p>
                <a:r>
                  <a:rPr lang="en-US">
                    <a:noFill/>
                  </a:rPr>
                  <a:t> </a:t>
                </a:r>
              </a:p>
            </p:txBody>
          </p:sp>
        </mc:Fallback>
      </mc:AlternateContent>
      <p:sp>
        <p:nvSpPr>
          <p:cNvPr id="23" name="Rectangle 22"/>
          <p:cNvSpPr/>
          <p:nvPr/>
        </p:nvSpPr>
        <p:spPr>
          <a:xfrm>
            <a:off x="2022699" y="2194702"/>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4" name="Rectangle 23"/>
          <p:cNvSpPr/>
          <p:nvPr/>
        </p:nvSpPr>
        <p:spPr>
          <a:xfrm>
            <a:off x="2016202" y="3804848"/>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318602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Content Placeholder 2"/>
          <p:cNvSpPr>
            <a:spLocks noGrp="1"/>
          </p:cNvSpPr>
          <p:nvPr>
            <p:ph idx="1"/>
          </p:nvPr>
        </p:nvSpPr>
        <p:spPr>
          <a:xfrm>
            <a:off x="591353" y="1190115"/>
            <a:ext cx="11009293" cy="5575810"/>
          </a:xfrm>
        </p:spPr>
        <p:txBody>
          <a:bodyPr/>
          <a:lstStyle/>
          <a:p>
            <a:pPr>
              <a:spcAft>
                <a:spcPts val="1200"/>
              </a:spcAft>
            </a:pPr>
            <a:r>
              <a:rPr lang="en-US" sz="2400" dirty="0"/>
              <a:t>Bagging is an example of an </a:t>
            </a:r>
            <a:r>
              <a:rPr lang="en-US" sz="2400" b="1" i="1" dirty="0"/>
              <a:t>ensemble method</a:t>
            </a:r>
            <a:r>
              <a:rPr lang="en-US" sz="2400" dirty="0"/>
              <a:t>, a method of building a single model by training and aggregating multiple models. </a:t>
            </a:r>
          </a:p>
          <a:p>
            <a:pPr>
              <a:spcAft>
                <a:spcPts val="1200"/>
              </a:spcAft>
            </a:pPr>
            <a:r>
              <a:rPr lang="en-US" sz="2400" dirty="0"/>
              <a:t>With ensemble methods, we get a new metric for assessing the predictive performance of the model, the </a:t>
            </a:r>
            <a:r>
              <a:rPr lang="en-US" sz="2400" b="1" i="1" dirty="0"/>
              <a:t>out-of-bag error</a:t>
            </a:r>
            <a:r>
              <a:rPr lang="en-US" sz="2400" dirty="0"/>
              <a:t>. </a:t>
            </a:r>
          </a:p>
          <a:p>
            <a:pPr>
              <a:spcAft>
                <a:spcPts val="1200"/>
              </a:spcAft>
            </a:pPr>
            <a:r>
              <a:rPr lang="en-US" sz="2400" dirty="0"/>
              <a:t>Given a training set and an ensemble of models, each trained on a bootstrap sample, we compute the </a:t>
            </a:r>
            <a:r>
              <a:rPr lang="en-US" sz="2400" b="1" i="1" dirty="0"/>
              <a:t>out-of-bag error </a:t>
            </a:r>
            <a:r>
              <a:rPr lang="en-US" sz="2400" dirty="0"/>
              <a:t>of the averaged model by </a:t>
            </a:r>
          </a:p>
          <a:p>
            <a:pPr marL="1200120" lvl="1" indent="-457200">
              <a:spcAft>
                <a:spcPts val="1200"/>
              </a:spcAft>
              <a:buFont typeface="+mj-lt"/>
              <a:buAutoNum type="arabicPeriod"/>
            </a:pPr>
            <a:r>
              <a:rPr lang="en-US" sz="2000" dirty="0"/>
              <a:t>For each point in the training set, we average the predicted output for this point over the models whose bootstrap training set excludes this point. We compute the error or squared error of this averaged prediction. Call this the point-wise out-of-bag error. </a:t>
            </a:r>
          </a:p>
          <a:p>
            <a:pPr marL="1200120" lvl="1" indent="-457200">
              <a:spcAft>
                <a:spcPts val="1200"/>
              </a:spcAft>
              <a:buFont typeface="+mj-lt"/>
              <a:buAutoNum type="arabicPeriod"/>
            </a:pPr>
            <a:r>
              <a:rPr lang="en-US" sz="2000" dirty="0"/>
              <a:t>We average the point-wise out-of-bag error over the full training set.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95</a:t>
            </a:fld>
            <a:endParaRPr lang="en-US"/>
          </a:p>
        </p:txBody>
      </p:sp>
    </p:spTree>
    <p:extLst>
      <p:ext uri="{BB962C8B-B14F-4D97-AF65-F5344CB8AC3E}">
        <p14:creationId xmlns:p14="http://schemas.microsoft.com/office/powerpoint/2010/main" val="15478091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chemeClr val="bg1">
                    <a:lumMod val="85000"/>
                  </a:schemeClr>
                </a:solidFill>
              </a:rPr>
              <a:t>If trees are too shallow it can still </a:t>
            </a:r>
            <a:r>
              <a:rPr lang="en-US" dirty="0" err="1">
                <a:solidFill>
                  <a:schemeClr val="bg1">
                    <a:lumMod val="85000"/>
                  </a:schemeClr>
                </a:solidFill>
              </a:rPr>
              <a:t>underfits</a:t>
            </a:r>
            <a:r>
              <a:rPr lang="en-US" dirty="0">
                <a:solidFill>
                  <a:schemeClr val="bg1">
                    <a:lumMod val="85000"/>
                  </a:schemeClr>
                </a:solidFill>
              </a:rPr>
              <a:t>. </a:t>
            </a:r>
          </a:p>
          <a:p>
            <a:pPr marL="457200" indent="-457200">
              <a:buFont typeface="Arial" charset="0"/>
              <a:buChar char="•"/>
            </a:pPr>
            <a:r>
              <a:rPr lang="en-US" dirty="0">
                <a:solidFill>
                  <a:srgbClr val="C00000"/>
                </a:solidFill>
              </a:rPr>
              <a:t>Interpretability:</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96</a:t>
            </a:fld>
            <a:endParaRPr lang="en-US"/>
          </a:p>
        </p:txBody>
      </p:sp>
    </p:spTree>
    <p:extLst>
      <p:ext uri="{BB962C8B-B14F-4D97-AF65-F5344CB8AC3E}">
        <p14:creationId xmlns:p14="http://schemas.microsoft.com/office/powerpoint/2010/main" val="55785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983807"/>
                <a:ext cx="11009293" cy="2111143"/>
              </a:xfrm>
            </p:spPr>
            <p:txBody>
              <a:bodyPr/>
              <a:lstStyle/>
              <a:p>
                <a:pPr>
                  <a:spcAft>
                    <a:spcPts val="1800"/>
                  </a:spcAft>
                </a:pPr>
                <a:r>
                  <a:rPr lang="en-US" sz="2400" dirty="0"/>
                  <a:t>Bagging improves prediction accuracy at the expense of interpretability. </a:t>
                </a:r>
              </a:p>
              <a:p>
                <a:pPr>
                  <a:spcAft>
                    <a:spcPts val="1800"/>
                  </a:spcAft>
                </a:pPr>
                <a:r>
                  <a:rPr lang="en-US" sz="2400" dirty="0"/>
                  <a:t>Calculate the total amount that the MSE (for regression) or Gini index (for classification) is decreased due to splits over a given predictor, averaged over all </a:t>
                </a:r>
                <a14:m>
                  <m:oMath xmlns:m="http://schemas.openxmlformats.org/officeDocument/2006/math">
                    <m:r>
                      <a:rPr lang="en-US" sz="2400" b="0" i="1" smtClean="0">
                        <a:latin typeface="Cambria Math" charset="0"/>
                      </a:rPr>
                      <m:t>𝐵</m:t>
                    </m:r>
                  </m:oMath>
                </a14:m>
                <a:r>
                  <a:rPr lang="en-US" sz="2400" dirty="0"/>
                  <a:t> trees.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983807"/>
                <a:ext cx="11009293" cy="2111143"/>
              </a:xfrm>
              <a:blipFill rotWithShape="0">
                <a:blip r:embed="rId2"/>
                <a:stretch>
                  <a:fillRect l="-88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97</a:t>
            </a:fld>
            <a:endParaRPr lang="en-US"/>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928" y="2203208"/>
            <a:ext cx="5246854" cy="4590997"/>
          </a:xfrm>
          <a:prstGeom prst="rect">
            <a:avLst/>
          </a:prstGeom>
          <a:ln>
            <a:noFill/>
          </a:ln>
        </p:spPr>
      </p:pic>
      <p:sp>
        <p:nvSpPr>
          <p:cNvPr id="8" name="Content Placeholder 2"/>
          <p:cNvSpPr txBox="1">
            <a:spLocks/>
          </p:cNvSpPr>
          <p:nvPr/>
        </p:nvSpPr>
        <p:spPr>
          <a:xfrm>
            <a:off x="4691452" y="6342616"/>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2640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3" cy="4837280"/>
              </a:xfrm>
            </p:spPr>
            <p:txBody>
              <a:bodyPr/>
              <a:lstStyle/>
              <a:p>
                <a:r>
                  <a:rPr lang="en-US" sz="2500" dirty="0"/>
                  <a:t>In practice, the ensembles of trees in Bagging tend to be highly correlated. </a:t>
                </a:r>
              </a:p>
              <a:p>
                <a:endParaRPr lang="en-US" sz="2500" dirty="0"/>
              </a:p>
              <a:p>
                <a:r>
                  <a:rPr lang="en-US" sz="2500" dirty="0"/>
                  <a:t>Suppose we have an extremely strong predictor,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charset="0"/>
                          </a:rPr>
                          <m:t>𝑥</m:t>
                        </m:r>
                      </m:e>
                      <m:sub>
                        <m:r>
                          <a:rPr lang="en-US" sz="2500" b="0" i="1" smtClean="0">
                            <a:latin typeface="Cambria Math" charset="0"/>
                          </a:rPr>
                          <m:t>𝑗</m:t>
                        </m:r>
                      </m:sub>
                    </m:sSub>
                  </m:oMath>
                </a14:m>
                <a:r>
                  <a:rPr lang="en-US" sz="2500" dirty="0"/>
                  <a:t> , in the training set amongst moderate predictors. Then the greedy learning algorithm ensures that most of the models in the ensemble will choose to split on </a:t>
                </a:r>
                <a14:m>
                  <m:oMath xmlns:m="http://schemas.openxmlformats.org/officeDocument/2006/math">
                    <m:sSub>
                      <m:sSubPr>
                        <m:ctrlPr>
                          <a:rPr lang="en-US" sz="2500" i="1">
                            <a:latin typeface="Cambria Math" panose="02040503050406030204" pitchFamily="18" charset="0"/>
                          </a:rPr>
                        </m:ctrlPr>
                      </m:sSubPr>
                      <m:e>
                        <m:r>
                          <a:rPr lang="en-US" sz="2500" i="1">
                            <a:latin typeface="Cambria Math" charset="0"/>
                          </a:rPr>
                          <m:t>𝑥</m:t>
                        </m:r>
                      </m:e>
                      <m:sub>
                        <m:r>
                          <a:rPr lang="en-US" sz="2500" i="1">
                            <a:latin typeface="Cambria Math" charset="0"/>
                          </a:rPr>
                          <m:t>𝑗</m:t>
                        </m:r>
                      </m:sub>
                    </m:sSub>
                  </m:oMath>
                </a14:m>
                <a:r>
                  <a:rPr lang="en-US" sz="2500" dirty="0"/>
                  <a:t> in early iterations. </a:t>
                </a:r>
              </a:p>
              <a:p>
                <a:endParaRPr lang="en-US" sz="2500" dirty="0"/>
              </a:p>
              <a:p>
                <a:r>
                  <a:rPr lang="en-US" sz="2500" dirty="0"/>
                  <a:t>That is, each tree in the ensemble is identically distributed, with the expected output of the averaged model the same as the expected output of any one of the trees. </a:t>
                </a:r>
              </a:p>
              <a:p>
                <a:endParaRPr lang="en-US"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4837280"/>
              </a:xfrm>
              <a:blipFill rotWithShape="0">
                <a:blip r:embed="rId2"/>
                <a:stretch>
                  <a:fillRect l="-941" t="-1008" r="-99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98</a:t>
            </a:fld>
            <a:endParaRPr lang="en-US"/>
          </a:p>
        </p:txBody>
      </p:sp>
    </p:spTree>
    <p:extLst>
      <p:ext uri="{BB962C8B-B14F-4D97-AF65-F5344CB8AC3E}">
        <p14:creationId xmlns:p14="http://schemas.microsoft.com/office/powerpoint/2010/main" val="73284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5358" y="875126"/>
                <a:ext cx="10327008" cy="4729556"/>
              </a:xfrm>
            </p:spPr>
            <p:txBody>
              <a:bodyPr/>
              <a:lstStyle/>
              <a:p>
                <a:r>
                  <a:rPr lang="en-US" sz="2400" dirty="0"/>
                  <a:t>Recall, for </a:t>
                </a:r>
                <a14:m>
                  <m:oMath xmlns:m="http://schemas.openxmlformats.org/officeDocument/2006/math">
                    <m:r>
                      <a:rPr lang="en-US" sz="2400" b="0" i="1" smtClean="0">
                        <a:latin typeface="Cambria Math" charset="0"/>
                      </a:rPr>
                      <m:t>𝐵</m:t>
                    </m:r>
                  </m:oMath>
                </a14:m>
                <a:r>
                  <a:rPr lang="en-US" sz="2400" dirty="0"/>
                  <a:t> number of identically and independently distributed variable, </a:t>
                </a:r>
                <a:r>
                  <a:rPr lang="en-US" sz="2400" i="1" dirty="0">
                    <a:latin typeface="Cambria Math" charset="0"/>
                    <a:ea typeface="Cambria Math" charset="0"/>
                    <a:cs typeface="Cambria Math" charset="0"/>
                  </a:rPr>
                  <a:t>X</a:t>
                </a:r>
                <a:r>
                  <a:rPr lang="en-US" sz="2400" dirty="0"/>
                  <a:t>, with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 estimate of the mean is :</a:t>
                </a: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var</m:t>
                      </m:r>
                      <m:d>
                        <m:dPr>
                          <m:ctrlPr>
                            <a:rPr lang="en-US" sz="2400" b="0" i="1" smtClean="0">
                              <a:latin typeface="Cambria Math" panose="02040503050406030204" pitchFamily="18" charset="0"/>
                            </a:rPr>
                          </m:ctrlPr>
                        </m:d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𝜇</m:t>
                                  </m:r>
                                </m:e>
                              </m:acc>
                            </m:e>
                            <m:sub>
                              <m:r>
                                <a:rPr lang="en-US" sz="2400" b="0" i="1" dirty="0" smtClean="0">
                                  <a:latin typeface="Cambria Math" charset="0"/>
                                </a:rPr>
                                <m:t>𝑥</m:t>
                              </m:r>
                            </m:sub>
                          </m:sSub>
                        </m:e>
                      </m:d>
                      <m:r>
                        <a:rPr lang="en-US" sz="2400" b="0" i="1" smtClean="0">
                          <a:latin typeface="Cambria Math" charset="0"/>
                        </a:rPr>
                        <m:t>=</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num>
                        <m:den>
                          <m:r>
                            <a:rPr lang="en-US" sz="2400" i="1">
                              <a:latin typeface="Cambria Math" charset="0"/>
                            </a:rPr>
                            <m:t>𝐵</m:t>
                          </m:r>
                        </m:den>
                      </m:f>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5358" y="875126"/>
                <a:ext cx="10327008" cy="4729556"/>
              </a:xfrm>
              <a:blipFill rotWithShape="0">
                <a:blip r:embed="rId2"/>
                <a:stretch>
                  <a:fillRect l="-885" t="-1032" r="-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99</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94" y="2576043"/>
            <a:ext cx="11220492" cy="4007319"/>
          </a:xfrm>
          <a:prstGeom prst="rect">
            <a:avLst/>
          </a:prstGeom>
        </p:spPr>
      </p:pic>
    </p:spTree>
    <p:extLst>
      <p:ext uri="{BB962C8B-B14F-4D97-AF65-F5344CB8AC3E}">
        <p14:creationId xmlns:p14="http://schemas.microsoft.com/office/powerpoint/2010/main" val="100241296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3208</TotalTime>
  <Words>5310</Words>
  <Application>Microsoft Macintosh PowerPoint</Application>
  <PresentationFormat>Widescreen</PresentationFormat>
  <Paragraphs>739</Paragraphs>
  <Slides>113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Arial</vt:lpstr>
      <vt:lpstr>Calibri</vt:lpstr>
      <vt:lpstr>Cambria Math</vt:lpstr>
      <vt:lpstr>Courier</vt:lpstr>
      <vt:lpstr>Karla</vt:lpstr>
      <vt:lpstr>GEC_template</vt:lpstr>
      <vt:lpstr>Lecture #8: Decision Trees and Random Forests  </vt:lpstr>
      <vt:lpstr>PowerPoint Presentation</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 (cont.)</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To Hot Dog or Not Hot Dog…</vt:lpstr>
      <vt:lpstr>Hot Dog or Not </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Next </vt:lpstr>
      <vt:lpstr>Regression Tree Example</vt:lpstr>
      <vt:lpstr>Decision Trees for Regression</vt:lpstr>
      <vt:lpstr>Adaptations for Regression</vt:lpstr>
      <vt:lpstr>Learning Regression Trees</vt:lpstr>
      <vt:lpstr>Regression Trees Prediction </vt:lpstr>
      <vt:lpstr>Regression Tree Example</vt:lpstr>
      <vt:lpstr>Regression Tree (max_depth = 1)</vt:lpstr>
      <vt:lpstr>Regression Tree (max_depth = 2)</vt:lpstr>
      <vt:lpstr>Regression Tree (max_depth = 5)</vt:lpstr>
      <vt:lpstr>Regression Tree (max_depth = 10)</vt:lpstr>
      <vt:lpstr>Stopping Conditions </vt:lpstr>
      <vt:lpstr>Overfitting </vt:lpstr>
      <vt:lpstr>Bootstrap-Aggregating (Bagging)</vt:lpstr>
      <vt:lpstr>Reduce the variance</vt:lpstr>
      <vt:lpstr>Hyper-parameters: Depth</vt:lpstr>
      <vt:lpstr>Hyper-parameters: Depth</vt:lpstr>
      <vt:lpstr>Magic realism: Bootstrap</vt:lpstr>
      <vt:lpstr>Magic realism: Bootstrap</vt:lpstr>
      <vt:lpstr>Limitations of Decision Tree Models </vt:lpstr>
      <vt:lpstr>Combine them? 2 magic realisms</vt:lpstr>
      <vt:lpstr>Combine them? 20 magic realisms</vt:lpstr>
      <vt:lpstr>Combine them? 100 magic realisms</vt:lpstr>
      <vt:lpstr>Combine them? 300 magic realisms</vt:lpstr>
      <vt:lpstr>Bagging</vt:lpstr>
      <vt:lpstr>Bagging</vt:lpstr>
      <vt:lpstr>Bagging (regression)</vt:lpstr>
      <vt:lpstr>Bagging (classification)</vt:lpstr>
      <vt:lpstr>Bagging</vt:lpstr>
      <vt:lpstr>Case of underfitting </vt:lpstr>
      <vt:lpstr>Case of underfitting </vt:lpstr>
      <vt:lpstr>Bagging</vt:lpstr>
      <vt:lpstr>Out-of-Bag Error</vt:lpstr>
      <vt:lpstr>Bagging </vt:lpstr>
      <vt:lpstr>Bagging </vt:lpstr>
      <vt:lpstr>Bagging </vt:lpstr>
      <vt:lpstr>Point-wise out-of-bag error </vt:lpstr>
      <vt:lpstr>Point-wise out-of-bag error </vt:lpstr>
      <vt:lpstr>OOB Error</vt:lpstr>
      <vt:lpstr>Out-of-Bag Error</vt:lpstr>
      <vt:lpstr>Bagging</vt:lpstr>
      <vt:lpstr>Variable Importance for Bagging </vt:lpstr>
      <vt:lpstr>Improving on Bagging</vt:lpstr>
      <vt:lpstr>Improving on Bagging</vt:lpstr>
      <vt:lpstr>Improving on Bagging</vt:lpstr>
      <vt:lpstr>Bagging</vt:lpstr>
      <vt:lpstr>PowerPoint Presentation</vt:lpstr>
      <vt:lpstr>Random Forests</vt:lpstr>
      <vt:lpstr>Random Forests</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176</cp:revision>
  <cp:lastPrinted>2020-07-15T15:42:15Z</cp:lastPrinted>
  <dcterms:created xsi:type="dcterms:W3CDTF">2018-06-24T22:03:35Z</dcterms:created>
  <dcterms:modified xsi:type="dcterms:W3CDTF">2020-07-15T15:44:48Z</dcterms:modified>
</cp:coreProperties>
</file>